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5"/>
  </p:notesMasterIdLst>
  <p:sldIdLst>
    <p:sldId id="256" r:id="rId2"/>
    <p:sldId id="257" r:id="rId3"/>
    <p:sldId id="258" r:id="rId4"/>
    <p:sldId id="260" r:id="rId5"/>
    <p:sldId id="343" r:id="rId6"/>
    <p:sldId id="264" r:id="rId7"/>
    <p:sldId id="265" r:id="rId8"/>
    <p:sldId id="275" r:id="rId9"/>
    <p:sldId id="269" r:id="rId10"/>
    <p:sldId id="273" r:id="rId11"/>
    <p:sldId id="274" r:id="rId12"/>
    <p:sldId id="284" r:id="rId13"/>
    <p:sldId id="281" r:id="rId14"/>
    <p:sldId id="270" r:id="rId15"/>
    <p:sldId id="271" r:id="rId16"/>
    <p:sldId id="277" r:id="rId17"/>
    <p:sldId id="278" r:id="rId18"/>
    <p:sldId id="282" r:id="rId19"/>
    <p:sldId id="280" r:id="rId20"/>
    <p:sldId id="283"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336" r:id="rId34"/>
    <p:sldId id="297" r:id="rId35"/>
    <p:sldId id="298" r:id="rId36"/>
    <p:sldId id="299" r:id="rId37"/>
    <p:sldId id="306" r:id="rId38"/>
    <p:sldId id="305" r:id="rId39"/>
    <p:sldId id="301" r:id="rId40"/>
    <p:sldId id="302" r:id="rId41"/>
    <p:sldId id="304" r:id="rId42"/>
    <p:sldId id="337" r:id="rId43"/>
    <p:sldId id="307" r:id="rId44"/>
    <p:sldId id="308" r:id="rId45"/>
    <p:sldId id="309" r:id="rId46"/>
    <p:sldId id="310" r:id="rId47"/>
    <p:sldId id="311" r:id="rId48"/>
    <p:sldId id="312" r:id="rId49"/>
    <p:sldId id="313" r:id="rId50"/>
    <p:sldId id="314" r:id="rId51"/>
    <p:sldId id="315" r:id="rId52"/>
    <p:sldId id="320" r:id="rId53"/>
    <p:sldId id="324" r:id="rId54"/>
    <p:sldId id="325" r:id="rId55"/>
    <p:sldId id="327" r:id="rId56"/>
    <p:sldId id="328" r:id="rId57"/>
    <p:sldId id="329" r:id="rId58"/>
    <p:sldId id="330" r:id="rId59"/>
    <p:sldId id="331" r:id="rId60"/>
    <p:sldId id="332" r:id="rId61"/>
    <p:sldId id="333" r:id="rId62"/>
    <p:sldId id="334" r:id="rId63"/>
    <p:sldId id="335" r:id="rId6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60"/>
  </p:normalViewPr>
  <p:slideViewPr>
    <p:cSldViewPr snapToGrid="0">
      <p:cViewPr varScale="1">
        <p:scale>
          <a:sx n="68" d="100"/>
          <a:sy n="68" d="100"/>
        </p:scale>
        <p:origin x="822"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5D048-CA05-4590-B4E9-61D14EF195CF}" type="datetimeFigureOut">
              <a:rPr lang="tr-TR" smtClean="0"/>
              <a:t>24.10.2022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F3F63-FD03-42F7-B99D-0BCAB870D2B2}" type="slidenum">
              <a:rPr lang="tr-TR" smtClean="0"/>
              <a:t>‹#›</a:t>
            </a:fld>
            <a:endParaRPr lang="tr-TR"/>
          </a:p>
        </p:txBody>
      </p:sp>
    </p:spTree>
    <p:extLst>
      <p:ext uri="{BB962C8B-B14F-4D97-AF65-F5344CB8AC3E}">
        <p14:creationId xmlns:p14="http://schemas.microsoft.com/office/powerpoint/2010/main" val="155758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2845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18288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23721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18971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82103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13086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91662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5938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1369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41032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62702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5A1C9E2-95FF-4A98-99E6-E0B3BEA291DA}" type="datetimeFigureOut">
              <a:rPr lang="tr-TR" smtClean="0"/>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2307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A1C9E2-95FF-4A98-99E6-E0B3BEA291DA}" type="datetimeFigureOut">
              <a:rPr lang="tr-TR" smtClean="0"/>
              <a:t>24.10.2022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0499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5A1C9E2-95FF-4A98-99E6-E0B3BEA291DA}" type="datetimeFigureOut">
              <a:rPr lang="tr-TR" smtClean="0"/>
              <a:t>24.10.2022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343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1C9E2-95FF-4A98-99E6-E0B3BEA291DA}" type="datetimeFigureOut">
              <a:rPr lang="tr-TR" smtClean="0"/>
              <a:t>24.10.2022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81655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1879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15178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A1C9E2-95FF-4A98-99E6-E0B3BEA291DA}" type="datetimeFigureOut">
              <a:rPr lang="tr-TR" smtClean="0"/>
              <a:t>24.10.2022</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8C8487-6153-402A-8D3E-5E5D8533D51D}" type="slidenum">
              <a:rPr lang="tr-TR" smtClean="0"/>
              <a:t>‹#›</a:t>
            </a:fld>
            <a:endParaRPr lang="tr-TR"/>
          </a:p>
        </p:txBody>
      </p:sp>
    </p:spTree>
    <p:extLst>
      <p:ext uri="{BB962C8B-B14F-4D97-AF65-F5344CB8AC3E}">
        <p14:creationId xmlns:p14="http://schemas.microsoft.com/office/powerpoint/2010/main" val="2135443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m.tr/url?sa=i&amp;rct=j&amp;q=&amp;esrc=s&amp;source=images&amp;cd=&amp;ved=0ahUKEwjPkOSa47DMAhUHWhQKHYQWCTgQjRwIBw&amp;url=http://www.usakhsm.gov.tr/&amp;bvm=bv.120853415,d.bGs&amp;psig=AFQjCNFH01CCZtsKJwoSsedo6MXqbboGNg&amp;ust=1461913187058727" TargetMode="External"/><Relationship Id="rId7" Type="http://schemas.openxmlformats.org/officeDocument/2006/relationships/hyperlink" Target="http://www.google.com.tr/url?sa=i&amp;rct=j&amp;q=&amp;esrc=s&amp;source=images&amp;cd=&amp;cad=rja&amp;uact=8&amp;ved=0ahUKEwjA3778uJ7TAhVoM5oKHe9jB1IQjRwIBw&amp;url=http://okulsagligi.meb.gov.tr/index.php?Git=Projeler&amp;sayfa=ProjeOku&amp;id=2&amp;bvm=bv.152180690,d.bGs&amp;psig=AFQjCNHapzHyuIEetozqW28GI933iGNJ_g&amp;ust=1492069569183710"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www.google.com.tr/url?sa=i&amp;rct=j&amp;q=&amp;esrc=s&amp;source=images&amp;cd=&amp;cad=rja&amp;uact=8&amp;ved=0ahUKEwi_g--guZ7TAhUFAZoKHSVCDAgQjRwIBw&amp;url=http://www.kiu.edu.tr/saglik-hizmetleri-anestezi/&amp;bvm=bv.152180690,d.bGs&amp;psig=AFQjCNHapzHyuIEetozqW28GI933iGNJ_g&amp;ust=1492069569183710" TargetMode="External"/><Relationship Id="rId5" Type="http://schemas.openxmlformats.org/officeDocument/2006/relationships/hyperlink" Target="http://www.google.com.tr/url?sa=i&amp;rct=j&amp;q=&amp;esrc=s&amp;source=images&amp;cd=&amp;cad=rja&amp;uact=8&amp;ved=&amp;url=http://www.guroymak1noluasm.com/asm/hastaliklar/agiz-dis-sagligi/&amp;bvm=bv.120853415,d.bGs&amp;psig=AFQjCNH4M4UDpseXfWpM6onimDmR0w9joQ&amp;ust=1461913540834198"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google.com.tr/url?sa=i&amp;rct=j&amp;q=&amp;esrc=s&amp;source=images&amp;cd=&amp;cad=rja&amp;uact=8&amp;ved=0ahUKEwiuqO-R8LDMAhVFPxQKHRZ2AwQQjRwIBw&amp;url=http://illedesaglik.com/category/kose-yazilari-kose-yazilari/&amp;bvm=bv.120853415,d.bGs&amp;psig=AFQjCNHTYYfw2Ni7eVp-ldZBOIV6dw7hxQ&amp;ust=1461917109738564"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860995" y="2967335"/>
            <a:ext cx="470000" cy="923330"/>
          </a:xfrm>
          <a:prstGeom prst="rect">
            <a:avLst/>
          </a:prstGeom>
          <a:noFill/>
        </p:spPr>
        <p:txBody>
          <a:bodyPr wrap="none" lIns="91440" tIns="45720" rIns="91440" bIns="45720">
            <a:spAutoFit/>
          </a:bodyPr>
          <a:lstStyle/>
          <a:p>
            <a:pPr algn="ctr"/>
            <a:r>
              <a:rPr lang="tr-T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Resim 6"/>
          <p:cNvPicPr>
            <a:picLocks noChangeAspect="1"/>
          </p:cNvPicPr>
          <p:nvPr/>
        </p:nvPicPr>
        <p:blipFill>
          <a:blip r:embed="rId2"/>
          <a:stretch>
            <a:fillRect/>
          </a:stretch>
        </p:blipFill>
        <p:spPr>
          <a:xfrm>
            <a:off x="2644875" y="1957700"/>
            <a:ext cx="8681886" cy="2274005"/>
          </a:xfrm>
          <a:prstGeom prst="snip2DiagRect">
            <a:avLst/>
          </a:prstGeom>
          <a:solidFill>
            <a:srgbClr val="FFFFFF">
              <a:shade val="85000"/>
            </a:srgbClr>
          </a:solidFill>
          <a:ln w="57150" cap="sq">
            <a:solidFill>
              <a:schemeClr val="tx1"/>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Metin kutusu 7"/>
          <p:cNvSpPr txBox="1"/>
          <p:nvPr/>
        </p:nvSpPr>
        <p:spPr>
          <a:xfrm>
            <a:off x="6184490" y="5742039"/>
            <a:ext cx="5142271" cy="707886"/>
          </a:xfrm>
          <a:prstGeom prst="rect">
            <a:avLst/>
          </a:prstGeom>
          <a:noFill/>
        </p:spPr>
        <p:txBody>
          <a:bodyPr wrap="square" rtlCol="0">
            <a:spAutoFit/>
          </a:bodyPr>
          <a:lstStyle/>
          <a:p>
            <a:pPr algn="ctr"/>
            <a:r>
              <a:rPr lang="tr-TR" dirty="0"/>
              <a:t>  </a:t>
            </a:r>
            <a:r>
              <a:rPr lang="tr-TR" sz="2000" b="1" dirty="0">
                <a:latin typeface="Times New Roman" panose="02020603050405020304" pitchFamily="18" charset="0"/>
                <a:cs typeface="Times New Roman" panose="02020603050405020304" pitchFamily="18" charset="0"/>
              </a:rPr>
              <a:t>ANKARA İL MİLLİ EĞİTİM MÜDÜRLÜĞÜ</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1"/>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92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 SAĞLIĞI YÖNETİM EKİBİ </a:t>
            </a:r>
          </a:p>
        </p:txBody>
      </p:sp>
      <p:sp>
        <p:nvSpPr>
          <p:cNvPr id="5" name="Yuvarlatılmış Dikdörtgen 4"/>
          <p:cNvSpPr/>
          <p:nvPr/>
        </p:nvSpPr>
        <p:spPr>
          <a:xfrm>
            <a:off x="2161309" y="1026927"/>
            <a:ext cx="8049491" cy="3434237"/>
          </a:xfrm>
          <a:prstGeom prst="roundRect">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ctr" eaLnBrk="0" hangingPunct="0">
              <a:lnSpc>
                <a:spcPct val="120000"/>
              </a:lnSpc>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HER OKULDA</a:t>
            </a:r>
          </a:p>
          <a:p>
            <a:pPr indent="0" algn="ctr" eaLnBrk="0" hangingPunct="0">
              <a:lnSpc>
                <a:spcPct val="120000"/>
              </a:lnSpc>
              <a:buNone/>
              <a:tabLst>
                <a:tab pos="338138" algn="l"/>
              </a:tabLst>
            </a:pPr>
            <a:r>
              <a:rPr lang="tr-TR" sz="2800" dirty="0">
                <a:solidFill>
                  <a:schemeClr val="tx1"/>
                </a:solidFill>
                <a:latin typeface="Calibri" panose="020F0502020204030204" pitchFamily="34" charset="0"/>
                <a:ea typeface="Times New Roman" pitchFamily="18" charset="0"/>
                <a:cs typeface="Calibri" panose="020F0502020204030204" pitchFamily="34" charset="0"/>
              </a:rPr>
              <a:t>-  </a:t>
            </a:r>
            <a:r>
              <a:rPr lang="tr-TR" sz="2800" b="1" dirty="0">
                <a:solidFill>
                  <a:schemeClr val="tx1"/>
                </a:solidFill>
                <a:latin typeface="Calibri" panose="020F0502020204030204" pitchFamily="34" charset="0"/>
                <a:ea typeface="Times New Roman" pitchFamily="18" charset="0"/>
                <a:cs typeface="Calibri" panose="020F0502020204030204" pitchFamily="34" charset="0"/>
              </a:rPr>
              <a:t>Bir idareci,</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Bir öğretmen, </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 Bir öğrenci, </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 Bir okul aile birliği üyesinden </a:t>
            </a:r>
            <a:r>
              <a:rPr lang="tr-TR" sz="2800" dirty="0">
                <a:solidFill>
                  <a:schemeClr val="tx1"/>
                </a:solidFill>
                <a:latin typeface="Calibri" panose="020F0502020204030204" pitchFamily="34" charset="0"/>
                <a:ea typeface="Times New Roman" pitchFamily="18" charset="0"/>
                <a:cs typeface="Calibri" panose="020F0502020204030204" pitchFamily="34" charset="0"/>
              </a:rPr>
              <a:t>oluşan</a:t>
            </a:r>
          </a:p>
          <a:p>
            <a:pPr indent="0" algn="ctr" eaLnBrk="0" hangingPunct="0">
              <a:lnSpc>
                <a:spcPct val="120000"/>
              </a:lnSpc>
              <a:buNone/>
              <a:tabLst>
                <a:tab pos="338138" algn="l"/>
              </a:tabLst>
            </a:pPr>
            <a:r>
              <a:rPr lang="tr-TR" sz="2800" dirty="0">
                <a:solidFill>
                  <a:schemeClr val="tx1"/>
                </a:solidFill>
                <a:latin typeface="Calibri" panose="020F0502020204030204" pitchFamily="34" charset="0"/>
                <a:ea typeface="Times New Roman" pitchFamily="18" charset="0"/>
                <a:cs typeface="Calibri" panose="020F0502020204030204" pitchFamily="34" charset="0"/>
              </a:rPr>
              <a:t> </a:t>
            </a:r>
            <a:r>
              <a:rPr lang="tr-TR" sz="2800" b="1" dirty="0">
                <a:solidFill>
                  <a:schemeClr val="tx1"/>
                </a:solidFill>
                <a:latin typeface="Calibri" panose="020F0502020204030204" pitchFamily="34" charset="0"/>
                <a:ea typeface="Times New Roman" pitchFamily="18" charset="0"/>
                <a:cs typeface="Calibri" panose="020F0502020204030204" pitchFamily="34" charset="0"/>
              </a:rPr>
              <a:t>OKUL SAĞLIĞI YÖNETİM EKİBİ  </a:t>
            </a:r>
            <a:r>
              <a:rPr lang="tr-TR" sz="2800" dirty="0">
                <a:solidFill>
                  <a:schemeClr val="tx1"/>
                </a:solidFill>
                <a:latin typeface="Calibri" panose="020F0502020204030204" pitchFamily="34" charset="0"/>
                <a:ea typeface="Times New Roman" pitchFamily="18" charset="0"/>
                <a:cs typeface="Calibri" panose="020F0502020204030204" pitchFamily="34" charset="0"/>
              </a:rPr>
              <a:t>olmalıdır. </a:t>
            </a:r>
          </a:p>
          <a:p>
            <a:pPr marL="628650" indent="-342900" algn="just" eaLnBrk="0" hangingPunct="0">
              <a:lnSpc>
                <a:spcPct val="120000"/>
              </a:lnSpc>
              <a:buFont typeface="Arial" panose="020B0604020202020204" pitchFamily="34" charset="0"/>
              <a:buChar char="•"/>
              <a:tabLst>
                <a:tab pos="338138" algn="l"/>
              </a:tabLst>
            </a:pPr>
            <a:endParaRPr lang="tr-TR" b="1" dirty="0">
              <a:solidFill>
                <a:schemeClr val="tx1"/>
              </a:solidFill>
              <a:ea typeface="Times New Roman" pitchFamily="18" charset="0"/>
              <a:cs typeface="Times New Roman" pitchFamily="18" charset="0"/>
            </a:endParaRPr>
          </a:p>
        </p:txBody>
      </p:sp>
      <p:sp>
        <p:nvSpPr>
          <p:cNvPr id="6" name="İçerik Yer Tutucusu 5"/>
          <p:cNvSpPr>
            <a:spLocks noGrp="1"/>
          </p:cNvSpPr>
          <p:nvPr>
            <p:ph idx="1"/>
          </p:nvPr>
        </p:nvSpPr>
        <p:spPr>
          <a:xfrm>
            <a:off x="1140542" y="4336044"/>
            <a:ext cx="10677832" cy="1445324"/>
          </a:xfrm>
        </p:spPr>
        <p:txBody>
          <a:bodyPr>
            <a:normAutofit fontScale="85000" lnSpcReduction="20000"/>
          </a:bodyPr>
          <a:lstStyle/>
          <a:p>
            <a:pPr marL="0" indent="0">
              <a:buNone/>
            </a:pPr>
            <a:endParaRPr lang="tr-TR" dirty="0">
              <a:ea typeface="Times New Roman" pitchFamily="18" charset="0"/>
              <a:cs typeface="Times New Roman" pitchFamily="18" charset="0"/>
            </a:endParaRPr>
          </a:p>
          <a:p>
            <a:pPr marL="0" indent="0">
              <a:buNone/>
            </a:pPr>
            <a:r>
              <a:rPr lang="tr-TR" dirty="0">
                <a:ea typeface="Times New Roman" pitchFamily="18" charset="0"/>
                <a:cs typeface="Times New Roman" pitchFamily="18" charset="0"/>
              </a:rPr>
              <a:t> </a:t>
            </a:r>
            <a:r>
              <a:rPr lang="tr-TR" sz="3800" dirty="0">
                <a:latin typeface="Calibri" panose="020F0502020204030204" pitchFamily="34" charset="0"/>
                <a:ea typeface="Times New Roman" pitchFamily="18" charset="0"/>
                <a:cs typeface="Calibri" panose="020F0502020204030204" pitchFamily="34" charset="0"/>
              </a:rPr>
              <a:t>Okulda bulunduğu takdirde </a:t>
            </a:r>
            <a:r>
              <a:rPr lang="tr-TR" sz="3800" b="1" dirty="0">
                <a:latin typeface="Calibri" panose="020F0502020204030204" pitchFamily="34" charset="0"/>
                <a:ea typeface="Times New Roman" pitchFamily="18" charset="0"/>
                <a:cs typeface="Calibri" panose="020F0502020204030204" pitchFamily="34" charset="0"/>
              </a:rPr>
              <a:t>sağlık çalışanı ve rehber öğretmen </a:t>
            </a:r>
            <a:r>
              <a:rPr lang="tr-TR" sz="3800" dirty="0">
                <a:latin typeface="Calibri" panose="020F0502020204030204" pitchFamily="34" charset="0"/>
                <a:ea typeface="Times New Roman" pitchFamily="18" charset="0"/>
                <a:cs typeface="Calibri" panose="020F0502020204030204" pitchFamily="34" charset="0"/>
              </a:rPr>
              <a:t>ekibin </a:t>
            </a:r>
            <a:r>
              <a:rPr lang="tr-TR" sz="3800" b="1" dirty="0">
                <a:latin typeface="Calibri" panose="020F0502020204030204" pitchFamily="34" charset="0"/>
                <a:ea typeface="Times New Roman" pitchFamily="18" charset="0"/>
                <a:cs typeface="Calibri" panose="020F0502020204030204" pitchFamily="34" charset="0"/>
              </a:rPr>
              <a:t>doğal üyesi</a:t>
            </a:r>
            <a:r>
              <a:rPr lang="tr-TR" sz="3800" dirty="0">
                <a:latin typeface="Calibri" panose="020F0502020204030204" pitchFamily="34" charset="0"/>
                <a:ea typeface="Times New Roman" pitchFamily="18" charset="0"/>
                <a:cs typeface="Calibri" panose="020F0502020204030204" pitchFamily="34" charset="0"/>
              </a:rPr>
              <a:t>dir.</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68844"/>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75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6685" y="929481"/>
            <a:ext cx="9869351" cy="5415901"/>
          </a:xfrm>
        </p:spPr>
        <p:txBody>
          <a:bodyPr>
            <a:normAutofit lnSpcReduction="10000"/>
          </a:bodyPr>
          <a:lstStyle/>
          <a:p>
            <a:pPr marL="285750" lvl="1"/>
            <a:r>
              <a:rPr lang="tr-TR" sz="3200" b="1" dirty="0">
                <a:latin typeface="Calibri" panose="020F0502020204030204" pitchFamily="34" charset="0"/>
                <a:cs typeface="Calibri" panose="020F0502020204030204" pitchFamily="34" charset="0"/>
              </a:rPr>
              <a:t>Okul Değerlendirme Ekipleri Millî Eğitim Bakanlığı’na </a:t>
            </a:r>
          </a:p>
          <a:p>
            <a:pPr marL="0" lvl="1" indent="0">
              <a:buNone/>
            </a:pPr>
            <a:r>
              <a:rPr lang="tr-TR" sz="3200" b="1" dirty="0">
                <a:latin typeface="Calibri" panose="020F0502020204030204" pitchFamily="34" charset="0"/>
                <a:cs typeface="Calibri" panose="020F0502020204030204" pitchFamily="34" charset="0"/>
              </a:rPr>
              <a:t>bağlı tüm  resmi ve özel;</a:t>
            </a:r>
          </a:p>
          <a:p>
            <a:pPr marL="457200" lvl="1" indent="-457200">
              <a:buFontTx/>
              <a:buChar char="-"/>
            </a:pPr>
            <a:r>
              <a:rPr lang="tr-TR" sz="3200" b="1" dirty="0">
                <a:latin typeface="Calibri" panose="020F0502020204030204" pitchFamily="34" charset="0"/>
                <a:cs typeface="Calibri" panose="020F0502020204030204" pitchFamily="34" charset="0"/>
              </a:rPr>
              <a:t>Okulöncesi (anaokulu), </a:t>
            </a:r>
          </a:p>
          <a:p>
            <a:pPr marL="457200" lvl="1" indent="-457200">
              <a:buFontTx/>
              <a:buChar char="-"/>
            </a:pPr>
            <a:r>
              <a:rPr lang="tr-TR" sz="3200" b="1" dirty="0">
                <a:latin typeface="Calibri" panose="020F0502020204030204" pitchFamily="34" charset="0"/>
                <a:cs typeface="Calibri" panose="020F0502020204030204" pitchFamily="34" charset="0"/>
              </a:rPr>
              <a:t>İlkokul, </a:t>
            </a:r>
          </a:p>
          <a:p>
            <a:pPr marL="457200" lvl="1" indent="-457200">
              <a:buFontTx/>
              <a:buChar char="-"/>
            </a:pPr>
            <a:r>
              <a:rPr lang="tr-TR" sz="3200" b="1" dirty="0">
                <a:latin typeface="Calibri" panose="020F0502020204030204" pitchFamily="34" charset="0"/>
                <a:cs typeface="Calibri" panose="020F0502020204030204" pitchFamily="34" charset="0"/>
              </a:rPr>
              <a:t>Ortaokul ve Liseler,</a:t>
            </a:r>
          </a:p>
          <a:p>
            <a:pPr marL="457200" lvl="1" indent="-457200">
              <a:buFontTx/>
              <a:buChar char="-"/>
            </a:pPr>
            <a:r>
              <a:rPr lang="tr-TR" sz="3200" b="1" dirty="0">
                <a:latin typeface="Calibri" panose="020F0502020204030204" pitchFamily="34" charset="0"/>
                <a:cs typeface="Calibri" panose="020F0502020204030204" pitchFamily="34" charset="0"/>
              </a:rPr>
              <a:t> Pansiyonlu okullar ile Mesleki Eğitim Merkezleri, </a:t>
            </a:r>
          </a:p>
          <a:p>
            <a:pPr marL="457200" lvl="1" indent="-457200">
              <a:buFontTx/>
              <a:buChar char="-"/>
            </a:pPr>
            <a:r>
              <a:rPr lang="tr-TR" sz="3200" b="1" dirty="0">
                <a:latin typeface="Calibri" panose="020F0502020204030204" pitchFamily="34" charset="0"/>
                <a:cs typeface="Calibri" panose="020F0502020204030204" pitchFamily="34" charset="0"/>
              </a:rPr>
              <a:t>Özel Eğitim İş uygulama merkezleri, </a:t>
            </a:r>
          </a:p>
          <a:p>
            <a:pPr marL="457200" lvl="1" indent="-457200">
              <a:buFontTx/>
              <a:buChar char="-"/>
            </a:pPr>
            <a:r>
              <a:rPr lang="tr-TR" sz="3200" b="1" dirty="0">
                <a:latin typeface="Calibri" panose="020F0502020204030204" pitchFamily="34" charset="0"/>
                <a:cs typeface="Calibri" panose="020F0502020204030204" pitchFamily="34" charset="0"/>
              </a:rPr>
              <a:t>Özel Eğitim Mesleki eğitim merkezlerinin izleme değerlendirme çalışmalarını yürütecektir. </a:t>
            </a:r>
          </a:p>
          <a:p>
            <a:endParaRPr lang="tr-TR" sz="3200" dirty="0">
              <a:latin typeface="Calibri" panose="020F0502020204030204" pitchFamily="34" charset="0"/>
              <a:cs typeface="Calibri" panose="020F0502020204030204" pitchFamily="34" charset="0"/>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3820"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66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484311" y="1750142"/>
            <a:ext cx="10018713" cy="2585884"/>
          </a:xfrm>
        </p:spPr>
        <p:txBody>
          <a:bodyPr>
            <a:normAutofit/>
          </a:bodyPr>
          <a:lstStyle/>
          <a:p>
            <a:r>
              <a:rPr lang="tr-TR" b="1" dirty="0">
                <a:ln w="11430"/>
                <a:solidFill>
                  <a:srgbClr val="C00000"/>
                </a:solidFill>
                <a:latin typeface="Calibri"/>
              </a:rPr>
              <a:t>il Milli Eğitim Müdürlüğü Tarafından Yapılan  Çalışmalar</a:t>
            </a:r>
            <a:br>
              <a:rPr lang="tr-TR" b="1" dirty="0">
                <a:ln w="11430"/>
                <a:solidFill>
                  <a:srgbClr val="C00000"/>
                </a:solidFill>
                <a:latin typeface="Calibri"/>
              </a:rPr>
            </a:b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62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2387" y="1986115"/>
            <a:ext cx="10903974" cy="5053781"/>
          </a:xfrm>
        </p:spPr>
        <p:txBody>
          <a:bodyPr>
            <a:normAutofit/>
          </a:bodyPr>
          <a:lstStyle/>
          <a:p>
            <a:pPr lvl="0"/>
            <a:r>
              <a:rPr lang="tr-TR" sz="3100" spc="-5" dirty="0">
                <a:latin typeface="Calibri" panose="020F0502020204030204" pitchFamily="34" charset="0"/>
                <a:ea typeface="Times New Roman" panose="02020603050405020304" pitchFamily="18" charset="0"/>
                <a:cs typeface="Calibri" panose="020F0502020204030204" pitchFamily="34" charset="0"/>
              </a:rPr>
              <a:t>Oku</a:t>
            </a:r>
            <a:r>
              <a:rPr lang="tr-TR" sz="3100" spc="-30" dirty="0">
                <a:latin typeface="Calibri" panose="020F0502020204030204" pitchFamily="34" charset="0"/>
                <a:ea typeface="Times New Roman" panose="02020603050405020304" pitchFamily="18" charset="0"/>
                <a:cs typeface="Calibri" panose="020F0502020204030204" pitchFamily="34" charset="0"/>
              </a:rPr>
              <a:t>l</a:t>
            </a:r>
            <a:r>
              <a:rPr lang="tr-TR" sz="3100" spc="140"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a:latin typeface="Calibri" panose="020F0502020204030204" pitchFamily="34" charset="0"/>
                <a:ea typeface="Times New Roman" panose="02020603050405020304" pitchFamily="18" charset="0"/>
                <a:cs typeface="Calibri" panose="020F0502020204030204" pitchFamily="34" charset="0"/>
              </a:rPr>
              <a:t>S</a:t>
            </a:r>
            <a:r>
              <a:rPr lang="tr-TR" sz="3100" spc="5" dirty="0">
                <a:latin typeface="Calibri" panose="020F0502020204030204" pitchFamily="34" charset="0"/>
                <a:ea typeface="Times New Roman" panose="02020603050405020304" pitchFamily="18" charset="0"/>
                <a:cs typeface="Calibri" panose="020F0502020204030204" pitchFamily="34" charset="0"/>
              </a:rPr>
              <a:t>a</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l</a:t>
            </a:r>
            <a:r>
              <a:rPr lang="tr-TR" sz="3100" spc="15" dirty="0">
                <a:latin typeface="Calibri" panose="020F0502020204030204" pitchFamily="34" charset="0"/>
                <a:ea typeface="Times New Roman" panose="02020603050405020304" pitchFamily="18" charset="0"/>
                <a:cs typeface="Calibri" panose="020F0502020204030204" pitchFamily="34" charset="0"/>
              </a:rPr>
              <a:t>ı</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ı</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5" dirty="0">
                <a:latin typeface="Calibri" panose="020F0502020204030204" pitchFamily="34" charset="0"/>
                <a:ea typeface="Times New Roman" panose="02020603050405020304" pitchFamily="18" charset="0"/>
                <a:cs typeface="Calibri" panose="020F0502020204030204" pitchFamily="34" charset="0"/>
              </a:rPr>
              <a:t>Hi</a:t>
            </a:r>
            <a:r>
              <a:rPr lang="tr-TR" sz="3100" spc="5" dirty="0">
                <a:latin typeface="Calibri" panose="020F0502020204030204" pitchFamily="34" charset="0"/>
                <a:ea typeface="Times New Roman" panose="02020603050405020304" pitchFamily="18" charset="0"/>
                <a:cs typeface="Calibri" panose="020F0502020204030204" pitchFamily="34" charset="0"/>
              </a:rPr>
              <a:t>z</a:t>
            </a:r>
            <a:r>
              <a:rPr lang="tr-TR" sz="3100" spc="-30" dirty="0">
                <a:latin typeface="Calibri" panose="020F0502020204030204" pitchFamily="34" charset="0"/>
                <a:ea typeface="Times New Roman" panose="02020603050405020304" pitchFamily="18" charset="0"/>
                <a:cs typeface="Calibri" panose="020F0502020204030204" pitchFamily="34" charset="0"/>
              </a:rPr>
              <a:t>metle</a:t>
            </a:r>
            <a:r>
              <a:rPr lang="tr-TR" sz="3100" spc="-10" dirty="0">
                <a:latin typeface="Calibri" panose="020F0502020204030204" pitchFamily="34" charset="0"/>
                <a:ea typeface="Times New Roman" panose="02020603050405020304" pitchFamily="18" charset="0"/>
                <a:cs typeface="Calibri" panose="020F0502020204030204" pitchFamily="34" charset="0"/>
              </a:rPr>
              <a:t>r</a:t>
            </a:r>
            <a:r>
              <a:rPr lang="tr-TR" sz="3100" spc="-30" dirty="0">
                <a:latin typeface="Calibri" panose="020F0502020204030204" pitchFamily="34" charset="0"/>
                <a:ea typeface="Times New Roman" panose="02020603050405020304" pitchFamily="18" charset="0"/>
                <a:cs typeface="Calibri" panose="020F0502020204030204" pitchFamily="34" charset="0"/>
              </a:rPr>
              <a:t>i </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20" dirty="0">
                <a:latin typeface="Calibri" panose="020F0502020204030204" pitchFamily="34" charset="0"/>
                <a:ea typeface="Times New Roman" panose="02020603050405020304" pitchFamily="18" charset="0"/>
                <a:cs typeface="Calibri" panose="020F0502020204030204" pitchFamily="34" charset="0"/>
              </a:rPr>
              <a:t>İş</a:t>
            </a:r>
            <a:r>
              <a:rPr lang="tr-TR" sz="3100" spc="-5" dirty="0">
                <a:latin typeface="Calibri" panose="020F0502020204030204" pitchFamily="34" charset="0"/>
                <a:ea typeface="Times New Roman" panose="02020603050405020304" pitchFamily="18" charset="0"/>
                <a:cs typeface="Calibri" panose="020F0502020204030204" pitchFamily="34" charset="0"/>
              </a:rPr>
              <a:t>birl</a:t>
            </a:r>
            <a:r>
              <a:rPr lang="tr-TR" sz="3100" spc="15" dirty="0">
                <a:latin typeface="Calibri" panose="020F0502020204030204" pitchFamily="34" charset="0"/>
                <a:ea typeface="Times New Roman" panose="02020603050405020304" pitchFamily="18" charset="0"/>
                <a:cs typeface="Calibri" panose="020F0502020204030204" pitchFamily="34" charset="0"/>
              </a:rPr>
              <a:t>i</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i</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a:latin typeface="Calibri" panose="020F0502020204030204" pitchFamily="34" charset="0"/>
                <a:ea typeface="Times New Roman" panose="02020603050405020304" pitchFamily="18" charset="0"/>
                <a:cs typeface="Calibri" panose="020F0502020204030204" pitchFamily="34" charset="0"/>
              </a:rPr>
              <a:t>Protokol</a:t>
            </a:r>
            <a:r>
              <a:rPr lang="tr-TR" sz="3100" spc="20" dirty="0">
                <a:latin typeface="Calibri" panose="020F0502020204030204" pitchFamily="34" charset="0"/>
                <a:ea typeface="Times New Roman" panose="02020603050405020304" pitchFamily="18" charset="0"/>
                <a:cs typeface="Calibri" panose="020F0502020204030204" pitchFamily="34" charset="0"/>
              </a:rPr>
              <a:t>ü</a:t>
            </a:r>
            <a:r>
              <a:rPr lang="tr-TR" sz="3100" spc="-30" dirty="0">
                <a:latin typeface="Calibri" panose="020F0502020204030204" pitchFamily="34" charset="0"/>
                <a:ea typeface="Times New Roman" panose="02020603050405020304" pitchFamily="18" charset="0"/>
                <a:cs typeface="Calibri" panose="020F0502020204030204" pitchFamily="34" charset="0"/>
              </a:rPr>
              <a:t> </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20" dirty="0">
                <a:latin typeface="Calibri" panose="020F0502020204030204" pitchFamily="34" charset="0"/>
                <a:ea typeface="Times New Roman" panose="02020603050405020304" pitchFamily="18" charset="0"/>
                <a:cs typeface="Calibri" panose="020F0502020204030204" pitchFamily="34" charset="0"/>
              </a:rPr>
              <a:t>U</a:t>
            </a:r>
            <a:r>
              <a:rPr lang="tr-TR" sz="3100" spc="-25" dirty="0">
                <a:latin typeface="Calibri" panose="020F0502020204030204" pitchFamily="34" charset="0"/>
                <a:ea typeface="Times New Roman" panose="02020603050405020304" pitchFamily="18" charset="0"/>
                <a:cs typeface="Calibri" panose="020F0502020204030204" pitchFamily="34" charset="0"/>
              </a:rPr>
              <a:t>y</a:t>
            </a:r>
            <a:r>
              <a:rPr lang="tr-TR" sz="3100" spc="-30" dirty="0">
                <a:latin typeface="Calibri" panose="020F0502020204030204" pitchFamily="34" charset="0"/>
                <a:ea typeface="Times New Roman" panose="02020603050405020304" pitchFamily="18" charset="0"/>
                <a:cs typeface="Calibri" panose="020F0502020204030204" pitchFamily="34" charset="0"/>
              </a:rPr>
              <a:t>gulama</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a:latin typeface="Calibri" panose="020F0502020204030204" pitchFamily="34" charset="0"/>
                <a:ea typeface="Times New Roman" panose="02020603050405020304" pitchFamily="18" charset="0"/>
                <a:cs typeface="Calibri" panose="020F0502020204030204" pitchFamily="34" charset="0"/>
              </a:rPr>
              <a:t>Kıl</a:t>
            </a:r>
            <a:r>
              <a:rPr lang="tr-TR" sz="3100" spc="-5" dirty="0">
                <a:latin typeface="Calibri" panose="020F0502020204030204" pitchFamily="34" charset="0"/>
                <a:ea typeface="Times New Roman" panose="02020603050405020304" pitchFamily="18" charset="0"/>
                <a:cs typeface="Calibri" panose="020F0502020204030204" pitchFamily="34" charset="0"/>
              </a:rPr>
              <a:t>a</a:t>
            </a:r>
            <a:r>
              <a:rPr lang="tr-TR" sz="3100" spc="-30" dirty="0">
                <a:latin typeface="Calibri" panose="020F0502020204030204" pitchFamily="34" charset="0"/>
                <a:ea typeface="Times New Roman" panose="02020603050405020304" pitchFamily="18" charset="0"/>
                <a:cs typeface="Calibri" panose="020F0502020204030204" pitchFamily="34" charset="0"/>
              </a:rPr>
              <a:t>vu</a:t>
            </a:r>
            <a:r>
              <a:rPr lang="tr-TR" sz="3100" spc="5" dirty="0">
                <a:latin typeface="Calibri" panose="020F0502020204030204" pitchFamily="34" charset="0"/>
                <a:ea typeface="Times New Roman" panose="02020603050405020304" pitchFamily="18" charset="0"/>
                <a:cs typeface="Calibri" panose="020F0502020204030204" pitchFamily="34" charset="0"/>
              </a:rPr>
              <a:t>z</a:t>
            </a:r>
            <a:r>
              <a:rPr lang="tr-TR" sz="3100" spc="-30" dirty="0">
                <a:latin typeface="Calibri" panose="020F0502020204030204" pitchFamily="34" charset="0"/>
                <a:ea typeface="Times New Roman" panose="02020603050405020304" pitchFamily="18" charset="0"/>
                <a:cs typeface="Calibri" panose="020F0502020204030204" pitchFamily="34" charset="0"/>
              </a:rPr>
              <a:t>u doğrultusunda </a:t>
            </a:r>
            <a:br>
              <a:rPr lang="tr-TR" sz="3100" spc="-30" dirty="0">
                <a:latin typeface="Calibri" panose="020F0502020204030204" pitchFamily="34" charset="0"/>
                <a:ea typeface="Times New Roman" panose="02020603050405020304" pitchFamily="18" charset="0"/>
                <a:cs typeface="Calibri" panose="020F0502020204030204" pitchFamily="34" charset="0"/>
              </a:rPr>
            </a:br>
            <a:r>
              <a:rPr lang="tr-TR" sz="3100" spc="-30" dirty="0">
                <a:latin typeface="Calibri" panose="020F0502020204030204" pitchFamily="34" charset="0"/>
                <a:ea typeface="Times New Roman" panose="02020603050405020304" pitchFamily="18" charset="0"/>
                <a:cs typeface="Calibri" panose="020F0502020204030204" pitchFamily="34" charset="0"/>
              </a:rPr>
              <a:t>*</a:t>
            </a:r>
            <a:r>
              <a:rPr lang="tr-TR" sz="3100" dirty="0">
                <a:latin typeface="Calibri" panose="020F0502020204030204" pitchFamily="34" charset="0"/>
                <a:ea typeface="Verdana" pitchFamily="34" charset="0"/>
                <a:cs typeface="Calibri" panose="020F0502020204030204" pitchFamily="34" charset="0"/>
              </a:rPr>
              <a:t>İlçe Okul Sağlığı Kurulu oluşturulmuş ve çalışmalarına başlamıştır. </a:t>
            </a:r>
            <a:br>
              <a:rPr lang="tr-TR" sz="3100" spc="-30" dirty="0">
                <a:latin typeface="Calibri" panose="020F0502020204030204" pitchFamily="34" charset="0"/>
                <a:ea typeface="Times New Roman" panose="02020603050405020304" pitchFamily="18" charset="0"/>
                <a:cs typeface="Calibri" panose="020F0502020204030204" pitchFamily="34" charset="0"/>
              </a:rPr>
            </a:br>
            <a:br>
              <a:rPr lang="tr-TR" sz="3100" dirty="0">
                <a:latin typeface="Calibri" panose="020F0502020204030204" pitchFamily="34" charset="0"/>
                <a:ea typeface="Verdana" pitchFamily="34" charset="0"/>
                <a:cs typeface="Calibri" panose="020F0502020204030204" pitchFamily="34" charset="0"/>
              </a:rPr>
            </a:b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t>
            </a: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İl  Milli Eğitim Müdürlüğü</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95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509" y="1484671"/>
            <a:ext cx="10067513" cy="4320140"/>
          </a:xfrm>
        </p:spPr>
        <p:txBody>
          <a:bodyPr>
            <a:normAutofit/>
          </a:bodyPr>
          <a:lstStyle/>
          <a:p>
            <a:pPr marL="0" lvl="0" indent="0">
              <a:buNone/>
            </a:pPr>
            <a:endParaRPr lang="tr-TR" sz="3200" dirty="0">
              <a:latin typeface="Times New Roman" panose="02020603050405020304" pitchFamily="18" charset="0"/>
              <a:cs typeface="Times New Roman" panose="02020603050405020304" pitchFamily="18" charset="0"/>
            </a:endParaRPr>
          </a:p>
          <a:p>
            <a:pPr marL="0" lvl="0" indent="0">
              <a:buNone/>
            </a:pPr>
            <a:r>
              <a:rPr lang="tr-TR" sz="3200" dirty="0">
                <a:latin typeface="Times New Roman" panose="02020603050405020304" pitchFamily="18" charset="0"/>
                <a:cs typeface="Times New Roman" panose="02020603050405020304" pitchFamily="18" charset="0"/>
              </a:rPr>
              <a:t>*</a:t>
            </a:r>
            <a:r>
              <a:rPr lang="tr-TR" sz="2800" dirty="0">
                <a:latin typeface="Calibri" pitchFamily="34" charset="0"/>
                <a:cs typeface="Calibri" pitchFamily="34" charset="0"/>
              </a:rPr>
              <a:t>Okullarda yapılacak izleme ve değerlendirme çalışmaları İlçe Sağlık Müdürlüğü ve ilçe Millî Eğitim Müdürlüğü tarafından eşgüdümlü gerçekleştirilecektir. </a:t>
            </a:r>
          </a:p>
          <a:p>
            <a:pPr marL="0" lvl="0" indent="0">
              <a:buNone/>
            </a:pPr>
            <a:endParaRPr lang="tr-TR" sz="2800" dirty="0">
              <a:latin typeface="Calibri" pitchFamily="34" charset="0"/>
              <a:cs typeface="Calibri" pitchFamily="34" charset="0"/>
            </a:endParaRP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9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4813" y="1101213"/>
            <a:ext cx="10018713" cy="5260258"/>
          </a:xfrm>
        </p:spPr>
        <p:txBody>
          <a:bodyPr>
            <a:normAutofit/>
          </a:bodyPr>
          <a:lstStyle/>
          <a:p>
            <a:pPr marL="0" lvl="0" indent="0" algn="just" defTabSz="914400" fontAlgn="base">
              <a:lnSpc>
                <a:spcPct val="130000"/>
              </a:lnSpc>
              <a:spcBef>
                <a:spcPct val="0"/>
              </a:spcBef>
              <a:spcAft>
                <a:spcPct val="0"/>
              </a:spcAft>
              <a:buClrTx/>
              <a:buSzTx/>
              <a:buNone/>
            </a:pPr>
            <a:r>
              <a:rPr lang="tr-TR" dirty="0">
                <a:ea typeface="Times New Roman" pitchFamily="18" charset="0"/>
                <a:cs typeface="Times New Roman" pitchFamily="18" charset="0"/>
              </a:rPr>
              <a:t>* </a:t>
            </a:r>
            <a:r>
              <a:rPr lang="tr-TR" dirty="0">
                <a:latin typeface="Calibri" pitchFamily="34" charset="0"/>
                <a:ea typeface="Times New Roman" pitchFamily="18" charset="0"/>
                <a:cs typeface="Calibri" pitchFamily="34" charset="0"/>
              </a:rPr>
              <a:t>İlçelerde;</a:t>
            </a:r>
          </a:p>
          <a:p>
            <a:pPr marL="0" lvl="0" indent="0" algn="just" defTabSz="914400" fontAlgn="base">
              <a:lnSpc>
                <a:spcPct val="130000"/>
              </a:lnSpc>
              <a:spcBef>
                <a:spcPct val="0"/>
              </a:spcBef>
              <a:spcAft>
                <a:spcPct val="0"/>
              </a:spcAft>
              <a:buClrTx/>
              <a:buSzTx/>
              <a:buNone/>
            </a:pPr>
            <a:r>
              <a:rPr lang="tr-TR" b="1" dirty="0">
                <a:latin typeface="Calibri" pitchFamily="34" charset="0"/>
                <a:ea typeface="Times New Roman" pitchFamily="18" charset="0"/>
                <a:cs typeface="Calibri" pitchFamily="34" charset="0"/>
              </a:rPr>
              <a:t>Okul Sağlığı izleme ve değerlendirme </a:t>
            </a:r>
            <a:r>
              <a:rPr lang="tr-TR" dirty="0">
                <a:latin typeface="Calibri" pitchFamily="34" charset="0"/>
                <a:ea typeface="Times New Roman" pitchFamily="18" charset="0"/>
                <a:cs typeface="Calibri" pitchFamily="34" charset="0"/>
              </a:rPr>
              <a:t>çalışmalarını yürütmek için;</a:t>
            </a:r>
          </a:p>
          <a:p>
            <a:pPr marL="360000" lvl="0" algn="just" defTabSz="914400" fontAlgn="base">
              <a:lnSpc>
                <a:spcPct val="130000"/>
              </a:lnSpc>
              <a:spcBef>
                <a:spcPct val="0"/>
              </a:spcBef>
              <a:spcAft>
                <a:spcPct val="0"/>
              </a:spcAft>
              <a:buSzPct val="92000"/>
              <a:buFont typeface="Wingdings" pitchFamily="2" charset="2"/>
              <a:buChar char="Ø"/>
            </a:pPr>
            <a:r>
              <a:rPr lang="tr-TR" dirty="0">
                <a:latin typeface="Calibri" pitchFamily="34" charset="0"/>
                <a:ea typeface="Times New Roman" pitchFamily="18" charset="0"/>
                <a:cs typeface="Calibri" pitchFamily="34" charset="0"/>
              </a:rPr>
              <a:t> İlçe Millî Eğitim Müdürlüğünden 2 (iki) kişi</a:t>
            </a:r>
          </a:p>
          <a:p>
            <a:pPr marL="360000" lvl="0" algn="just" defTabSz="914400" fontAlgn="base">
              <a:lnSpc>
                <a:spcPct val="130000"/>
              </a:lnSpc>
              <a:spcBef>
                <a:spcPct val="0"/>
              </a:spcBef>
              <a:spcAft>
                <a:spcPct val="0"/>
              </a:spcAft>
              <a:buSzPct val="92000"/>
              <a:buFont typeface="Wingdings" pitchFamily="2" charset="2"/>
              <a:buChar char="Ø"/>
            </a:pPr>
            <a:r>
              <a:rPr lang="tr-TR" dirty="0">
                <a:latin typeface="Calibri" pitchFamily="34" charset="0"/>
                <a:ea typeface="Times New Roman" pitchFamily="18" charset="0"/>
                <a:cs typeface="Calibri" pitchFamily="34" charset="0"/>
              </a:rPr>
              <a:t> İlçe Sağlık Müdürlüğünden  2 (iki) kişi olmak üzere </a:t>
            </a:r>
          </a:p>
          <a:p>
            <a:pPr marL="0" lvl="0" indent="0" algn="just" defTabSz="914400" fontAlgn="base">
              <a:lnSpc>
                <a:spcPct val="130000"/>
              </a:lnSpc>
              <a:spcBef>
                <a:spcPct val="0"/>
              </a:spcBef>
              <a:spcAft>
                <a:spcPct val="0"/>
              </a:spcAft>
              <a:buClr>
                <a:schemeClr val="tx2"/>
              </a:buClr>
              <a:buSzPct val="92000"/>
              <a:buNone/>
            </a:pPr>
            <a:r>
              <a:rPr lang="tr-TR" b="1" dirty="0">
                <a:latin typeface="Calibri" pitchFamily="34" charset="0"/>
                <a:ea typeface="Times New Roman" pitchFamily="18" charset="0"/>
                <a:cs typeface="Calibri" pitchFamily="34" charset="0"/>
              </a:rPr>
              <a:t>     4 (dört) kişiden </a:t>
            </a:r>
            <a:r>
              <a:rPr lang="tr-TR" dirty="0">
                <a:latin typeface="Calibri" pitchFamily="34" charset="0"/>
                <a:ea typeface="Times New Roman" pitchFamily="18" charset="0"/>
                <a:cs typeface="Calibri" pitchFamily="34" charset="0"/>
              </a:rPr>
              <a:t>oluşan ‘’</a:t>
            </a:r>
            <a:r>
              <a:rPr lang="tr-TR" b="1" dirty="0">
                <a:latin typeface="Calibri" pitchFamily="34" charset="0"/>
                <a:ea typeface="Times New Roman" pitchFamily="18" charset="0"/>
                <a:cs typeface="Calibri" pitchFamily="34" charset="0"/>
              </a:rPr>
              <a:t>Okul Değerlendirme Ekipleri’ </a:t>
            </a:r>
            <a:r>
              <a:rPr lang="tr-TR" dirty="0">
                <a:latin typeface="Calibri" pitchFamily="34" charset="0"/>
                <a:ea typeface="Times New Roman" pitchFamily="18" charset="0"/>
                <a:cs typeface="Calibri" pitchFamily="34" charset="0"/>
              </a:rPr>
              <a:t>oluşturulmuştur.</a:t>
            </a:r>
          </a:p>
          <a:p>
            <a:pPr marL="0" lvl="0" indent="0" algn="just" defTabSz="914400" fontAlgn="base">
              <a:lnSpc>
                <a:spcPct val="130000"/>
              </a:lnSpc>
              <a:spcBef>
                <a:spcPct val="0"/>
              </a:spcBef>
              <a:spcAft>
                <a:spcPct val="0"/>
              </a:spcAft>
              <a:buClr>
                <a:schemeClr val="tx2"/>
              </a:buClr>
              <a:buSzPct val="92000"/>
              <a:buNone/>
            </a:pPr>
            <a:r>
              <a:rPr lang="tr-TR" b="1" dirty="0">
                <a:latin typeface="Calibri" pitchFamily="34" charset="0"/>
                <a:ea typeface="Times New Roman" pitchFamily="18" charset="0"/>
                <a:cs typeface="Calibri" pitchFamily="34" charset="0"/>
              </a:rPr>
              <a:t>      </a:t>
            </a:r>
            <a:endParaRPr lang="tr-TR" dirty="0">
              <a:latin typeface="Calibri" pitchFamily="34" charset="0"/>
              <a:ea typeface="Times New Roman" pitchFamily="18" charset="0"/>
              <a:cs typeface="Calibri" pitchFamily="34" charset="0"/>
            </a:endParaRPr>
          </a:p>
          <a:p>
            <a:pPr lvl="0" algn="just">
              <a:lnSpc>
                <a:spcPct val="130000"/>
              </a:lnSpc>
              <a:buSzPct val="92000"/>
              <a:buFont typeface="Wingdings" pitchFamily="2" charset="2"/>
              <a:buChar char="ü"/>
            </a:pPr>
            <a:r>
              <a:rPr lang="tr-TR" dirty="0">
                <a:latin typeface="Calibri" pitchFamily="34" charset="0"/>
                <a:ea typeface="Times New Roman" pitchFamily="18" charset="0"/>
                <a:cs typeface="Calibri" pitchFamily="34" charset="0"/>
              </a:rPr>
              <a:t>  Okul Değerlendirme Ekipleri </a:t>
            </a:r>
            <a:r>
              <a:rPr lang="tr-TR" b="1" dirty="0">
                <a:latin typeface="Calibri" pitchFamily="34" charset="0"/>
                <a:ea typeface="Times New Roman" pitchFamily="18" charset="0"/>
                <a:cs typeface="Calibri" pitchFamily="34" charset="0"/>
              </a:rPr>
              <a:t>Okulda Sağlığın Korunması ve Geliştirilmesi Programı Uygulama kılavuzu </a:t>
            </a:r>
            <a:r>
              <a:rPr lang="tr-TR" dirty="0">
                <a:latin typeface="Calibri" pitchFamily="34" charset="0"/>
                <a:ea typeface="Times New Roman" pitchFamily="18" charset="0"/>
                <a:cs typeface="Calibri" pitchFamily="34" charset="0"/>
              </a:rPr>
              <a:t>ekinde yer alan formları kullanarak okullarda değerlendirme yapacaktır. </a:t>
            </a:r>
          </a:p>
          <a:p>
            <a:pPr lvl="0" algn="just">
              <a:lnSpc>
                <a:spcPct val="130000"/>
              </a:lnSpc>
              <a:buSzPct val="92000"/>
              <a:buFont typeface="Wingdings" pitchFamily="2" charset="2"/>
              <a:buChar char="ü"/>
            </a:pPr>
            <a:r>
              <a:rPr lang="tr-TR" dirty="0">
                <a:latin typeface="Calibri" pitchFamily="34" charset="0"/>
                <a:ea typeface="Times New Roman" pitchFamily="18" charset="0"/>
                <a:cs typeface="Calibri" pitchFamily="34" charset="0"/>
              </a:rPr>
              <a:t>                  </a:t>
            </a:r>
            <a:r>
              <a:rPr lang="tr-TR" b="1" dirty="0">
                <a:latin typeface="Calibri" pitchFamily="34" charset="0"/>
                <a:ea typeface="Times New Roman" pitchFamily="18" charset="0"/>
                <a:cs typeface="Calibri" pitchFamily="34" charset="0"/>
              </a:rPr>
              <a:t>***( okullar bu formu kontrol listesi olarak kullanabilir)</a:t>
            </a:r>
          </a:p>
          <a:p>
            <a:endParaRPr lang="tr-TR" dirty="0"/>
          </a:p>
        </p:txBody>
      </p:sp>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 DEĞERLENDİRME EKİPLERİ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68844"/>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6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0" y="1179871"/>
            <a:ext cx="10018713" cy="4906297"/>
          </a:xfrm>
        </p:spPr>
        <p:txBody>
          <a:bodyPr/>
          <a:lstStyle/>
          <a:p>
            <a:pPr marL="285750" lvl="1"/>
            <a:r>
              <a:rPr lang="tr-TR" sz="3200" b="1" dirty="0">
                <a:latin typeface="Calibri" pitchFamily="34" charset="0"/>
                <a:ea typeface="Verdana" pitchFamily="34" charset="0"/>
                <a:cs typeface="Calibri" pitchFamily="34" charset="0"/>
              </a:rPr>
              <a:t>İlçe Milli Eğitim Müdürlüğü; </a:t>
            </a:r>
          </a:p>
          <a:p>
            <a:pPr marL="0" lvl="1" indent="0">
              <a:buNone/>
            </a:pPr>
            <a:r>
              <a:rPr lang="tr-TR" sz="3200" dirty="0">
                <a:latin typeface="Calibri" pitchFamily="34" charset="0"/>
                <a:ea typeface="Verdana" pitchFamily="34" charset="0"/>
                <a:cs typeface="Calibri" pitchFamily="34" charset="0"/>
              </a:rPr>
              <a:t>Okul Değerlendirme Ekibi  tarafından okullarda yapılacak izleme ve değerlendirme çalışmalarını okul yönetimlerine </a:t>
            </a:r>
          </a:p>
          <a:p>
            <a:pPr marL="0" lvl="1" indent="0">
              <a:buNone/>
            </a:pPr>
            <a:r>
              <a:rPr lang="tr-TR" sz="3200" dirty="0">
                <a:latin typeface="Calibri" pitchFamily="34" charset="0"/>
                <a:ea typeface="Verdana" pitchFamily="34" charset="0"/>
                <a:cs typeface="Calibri" pitchFamily="34" charset="0"/>
              </a:rPr>
              <a:t>*Önceden bildirecek, </a:t>
            </a:r>
          </a:p>
          <a:p>
            <a:pPr marL="0" lvl="1" indent="0">
              <a:buNone/>
            </a:pPr>
            <a:r>
              <a:rPr lang="tr-TR" sz="3200" dirty="0">
                <a:latin typeface="Calibri" pitchFamily="34" charset="0"/>
                <a:ea typeface="Verdana" pitchFamily="34" charset="0"/>
                <a:cs typeface="Calibri" pitchFamily="34" charset="0"/>
              </a:rPr>
              <a:t>*Okullarda gerekli hazırlıkların yapılmasını sağlayacak, *İzleme ve değerlendirme çalışmalarına katılacaktır.</a:t>
            </a:r>
          </a:p>
          <a:p>
            <a:pPr marL="0" indent="0">
              <a:buNone/>
            </a:pPr>
            <a:endParaRPr lang="tr-TR" dirty="0">
              <a:latin typeface="Calibri" pitchFamily="34" charset="0"/>
              <a:cs typeface="Calibri" pitchFamily="34" charset="0"/>
            </a:endParaRPr>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İlçe  Milli Eğitim Müdürlüğü</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89261"/>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57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0" y="668595"/>
            <a:ext cx="10018713" cy="5122606"/>
          </a:xfrm>
        </p:spPr>
        <p:txBody>
          <a:bodyPr/>
          <a:lstStyle/>
          <a:p>
            <a:pPr marL="285750" lvl="1"/>
            <a:r>
              <a:rPr lang="tr-TR" sz="3200" dirty="0">
                <a:latin typeface="Calibri" panose="020F0502020204030204" pitchFamily="34" charset="0"/>
                <a:ea typeface="Verdana" pitchFamily="34" charset="0"/>
                <a:cs typeface="Calibri" panose="020F0502020204030204" pitchFamily="34" charset="0"/>
              </a:rPr>
              <a:t>Program kapsamında okul değerlendirmeleri için okulların açık olduğu dönemde (eğitim - öğretim takvimi içinde), okul ziyaretleri gerçekleştirilecek olup, bu kapsamda eklerde yer alan formlar kullanılacaktır.</a:t>
            </a:r>
          </a:p>
          <a:p>
            <a:pPr marL="285750" lvl="1"/>
            <a:r>
              <a:rPr lang="tr-TR" sz="3200" dirty="0">
                <a:latin typeface="Calibri" panose="020F0502020204030204" pitchFamily="34" charset="0"/>
                <a:ea typeface="Verdana" pitchFamily="34" charset="0"/>
                <a:cs typeface="Calibri" panose="020F0502020204030204" pitchFamily="34" charset="0"/>
              </a:rPr>
              <a:t>İlçeler tarafından yapılan planlama doğrultusunda Okul ziyaretleri başlatılacaktır.</a:t>
            </a:r>
          </a:p>
          <a:p>
            <a:pPr marL="0" indent="0">
              <a:buNone/>
            </a:pP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İlçe  Milli Eğitim Müdürlüğü</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93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9033" y="924232"/>
            <a:ext cx="10273992" cy="5732207"/>
          </a:xfrm>
        </p:spPr>
        <p:txBody>
          <a:bodyPr>
            <a:noAutofit/>
          </a:bodyPr>
          <a:lstStyle/>
          <a:p>
            <a:pPr algn="l"/>
            <a:br>
              <a:rPr lang="tr-TR" dirty="0"/>
            </a:br>
            <a:br>
              <a:rPr lang="tr-TR" dirty="0"/>
            </a:br>
            <a:br>
              <a:rPr lang="tr-TR" dirty="0"/>
            </a:br>
            <a:br>
              <a:rPr lang="tr-TR" dirty="0"/>
            </a:br>
            <a:br>
              <a:rPr lang="tr-TR" dirty="0"/>
            </a:br>
            <a:r>
              <a:rPr lang="tr-TR" dirty="0"/>
              <a:t>*</a:t>
            </a:r>
            <a:r>
              <a:rPr lang="tr-TR" sz="3200" dirty="0">
                <a:latin typeface="Calibri" panose="020F0502020204030204" pitchFamily="34" charset="0"/>
                <a:cs typeface="Calibri" panose="020F0502020204030204" pitchFamily="34" charset="0"/>
              </a:rPr>
              <a:t>İlçe  Millî  Eğitim  Müdürlüğü   bölgesinde  </a:t>
            </a:r>
            <a:br>
              <a:rPr lang="tr-TR" sz="3200" dirty="0">
                <a:latin typeface="Calibri" panose="020F0502020204030204" pitchFamily="34" charset="0"/>
                <a:cs typeface="Calibri" panose="020F0502020204030204" pitchFamily="34" charset="0"/>
              </a:rPr>
            </a:br>
            <a:r>
              <a:rPr lang="tr-TR" sz="3200" dirty="0">
                <a:latin typeface="Calibri" panose="020F0502020204030204" pitchFamily="34" charset="0"/>
                <a:cs typeface="Calibri" panose="020F0502020204030204" pitchFamily="34" charset="0"/>
              </a:rPr>
              <a:t>bulunan  okullarda oluşturulan okul sağlığı yönetim ekiplerine</a:t>
            </a:r>
            <a:br>
              <a:rPr lang="tr-TR" sz="3200" dirty="0">
                <a:latin typeface="Calibri" panose="020F0502020204030204" pitchFamily="34" charset="0"/>
                <a:cs typeface="Calibri" panose="020F0502020204030204" pitchFamily="34" charset="0"/>
              </a:rPr>
            </a:br>
            <a:r>
              <a:rPr lang="tr-TR" sz="3200" dirty="0">
                <a:latin typeface="Calibri" panose="020F0502020204030204" pitchFamily="34" charset="0"/>
                <a:cs typeface="Calibri" panose="020F0502020204030204" pitchFamily="34" charset="0"/>
              </a:rPr>
              <a:t> « Okulda Sağlığın Korunması ve Geliştirilmesi Programını» tanıtmak amacı ile toplantılar planlayacaktır.</a:t>
            </a:r>
            <a:br>
              <a:rPr lang="tr-TR" sz="3200" dirty="0">
                <a:latin typeface="Calibri" panose="020F0502020204030204" pitchFamily="34" charset="0"/>
                <a:cs typeface="Calibri" panose="020F0502020204030204" pitchFamily="34" charset="0"/>
              </a:rPr>
            </a:br>
            <a:r>
              <a:rPr lang="tr-TR" sz="3200" dirty="0">
                <a:latin typeface="Calibri" panose="020F0502020204030204" pitchFamily="34" charset="0"/>
                <a:cs typeface="Calibri" panose="020F0502020204030204" pitchFamily="34" charset="0"/>
              </a:rPr>
              <a:t>** Yapılacak tanıtımda, </a:t>
            </a:r>
            <a:br>
              <a:rPr lang="tr-TR" sz="3200" dirty="0">
                <a:latin typeface="Calibri" panose="020F0502020204030204" pitchFamily="34" charset="0"/>
                <a:cs typeface="Calibri" panose="020F0502020204030204" pitchFamily="34" charset="0"/>
              </a:rPr>
            </a:br>
            <a:r>
              <a:rPr lang="tr-TR" sz="3200" dirty="0">
                <a:latin typeface="Calibri" panose="020F0502020204030204" pitchFamily="34" charset="0"/>
                <a:cs typeface="Calibri" panose="020F0502020204030204" pitchFamily="34" charset="0"/>
              </a:rPr>
              <a:t>-Programın amaç, hedef ve beklentileri açıklanacak  ve okulların yapması gereken hazırlıklar hakkında bilgi verilecektir. </a:t>
            </a:r>
            <a:br>
              <a:rPr lang="tr-TR" sz="3200" dirty="0">
                <a:latin typeface="Calibri" panose="020F0502020204030204" pitchFamily="34" charset="0"/>
                <a:cs typeface="Calibri" panose="020F0502020204030204" pitchFamily="34" charset="0"/>
              </a:rPr>
            </a:br>
            <a:br>
              <a:rPr lang="tr-TR" dirty="0"/>
            </a:br>
            <a:br>
              <a:rPr lang="tr-TR" dirty="0"/>
            </a:br>
            <a:br>
              <a:rPr lang="tr-TR" dirty="0"/>
            </a:br>
            <a:br>
              <a:rPr lang="tr-TR" dirty="0"/>
            </a:br>
            <a:br>
              <a:rPr lang="tr-TR" dirty="0"/>
            </a:br>
            <a:br>
              <a:rPr lang="tr-TR" dirty="0"/>
            </a:br>
            <a:r>
              <a:rPr lang="tr-TR" sz="2800" dirty="0">
                <a:latin typeface="Calibri" panose="020F0502020204030204" pitchFamily="34" charset="0"/>
                <a:cs typeface="Calibri" panose="020F0502020204030204" pitchFamily="34" charset="0"/>
              </a:rPr>
              <a:t>  </a:t>
            </a:r>
          </a:p>
        </p:txBody>
      </p:sp>
      <p:sp>
        <p:nvSpPr>
          <p:cNvPr id="6" name="Dikdörtgen 5"/>
          <p:cNvSpPr/>
          <p:nvPr/>
        </p:nvSpPr>
        <p:spPr>
          <a:xfrm>
            <a:off x="1995947" y="707923"/>
            <a:ext cx="9507077" cy="646331"/>
          </a:xfrm>
          <a:prstGeom prst="rect">
            <a:avLst/>
          </a:prstGeom>
        </p:spPr>
        <p:txBody>
          <a:bodyPr wrap="square">
            <a:spAutoFit/>
          </a:bodyPr>
          <a:lstStyle/>
          <a:p>
            <a:br>
              <a:rPr lang="tr-TR" dirty="0">
                <a:ea typeface="Verdana" pitchFamily="34" charset="0"/>
                <a:cs typeface="Arial" pitchFamily="34" charset="0"/>
              </a:rPr>
            </a:b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İlçe  Milli Eğitim Müdürlüğü</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861"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5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0206" y="1268361"/>
            <a:ext cx="10342817" cy="4522839"/>
          </a:xfrm>
        </p:spPr>
        <p:txBody>
          <a:bodyPr/>
          <a:lstStyle/>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Okul Yönetimleri </a:t>
            </a:r>
          </a:p>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Tarafından Yapılması Gereken Çalışmalar</a:t>
            </a:r>
          </a:p>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4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11311" y="551438"/>
            <a:ext cx="8857085" cy="5574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2141"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73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235974"/>
            <a:ext cx="10018713" cy="6223819"/>
          </a:xfrm>
        </p:spPr>
        <p:txBody>
          <a:bodyPr>
            <a:normAutofit/>
          </a:bodyPr>
          <a:lstStyle/>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Program kapsamında;</a:t>
            </a:r>
          </a:p>
          <a:p>
            <a:pPr indent="0" algn="just" eaLnBrk="0" hangingPunct="0">
              <a:lnSpc>
                <a:spcPct val="120000"/>
              </a:lnSpc>
              <a:tabLst>
                <a:tab pos="338138" algn="l"/>
              </a:tabLst>
            </a:pPr>
            <a:endParaRPr lang="tr-TR" b="1" dirty="0">
              <a:ea typeface="Times New Roman" pitchFamily="18" charset="0"/>
              <a:cs typeface="Times New Roman" pitchFamily="18" charset="0"/>
            </a:endParaRPr>
          </a:p>
          <a:p>
            <a:pPr indent="0" algn="just" eaLnBrk="0" hangingPunct="0">
              <a:lnSpc>
                <a:spcPct val="120000"/>
              </a:lnSpc>
              <a:buNone/>
              <a:tabLst>
                <a:tab pos="338138" algn="l"/>
              </a:tabLst>
            </a:pPr>
            <a:endParaRPr lang="tr-TR" b="1" dirty="0">
              <a:ea typeface="Times New Roman" pitchFamily="18" charset="0"/>
              <a:cs typeface="Times New Roman" pitchFamily="18" charset="0"/>
            </a:endParaRPr>
          </a:p>
          <a:p>
            <a:pPr indent="0" algn="just" eaLnBrk="0" hangingPunct="0">
              <a:lnSpc>
                <a:spcPct val="120000"/>
              </a:lnSpc>
              <a:tabLst>
                <a:tab pos="338138" algn="l"/>
              </a:tabLst>
            </a:pPr>
            <a:endParaRPr lang="tr-TR" sz="900" b="1" dirty="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dirty="0">
                <a:ea typeface="Times New Roman" pitchFamily="18" charset="0"/>
                <a:cs typeface="Times New Roman" pitchFamily="18" charset="0"/>
              </a:rPr>
              <a:t> </a:t>
            </a:r>
            <a:r>
              <a:rPr lang="tr-TR" dirty="0">
                <a:latin typeface="Calibri" pitchFamily="34" charset="0"/>
                <a:ea typeface="Times New Roman" pitchFamily="18" charset="0"/>
                <a:cs typeface="Calibri" pitchFamily="34" charset="0"/>
              </a:rPr>
              <a:t>Okul yönetimi, </a:t>
            </a:r>
            <a:r>
              <a:rPr lang="tr-TR" b="1" dirty="0">
                <a:latin typeface="Calibri" pitchFamily="34" charset="0"/>
                <a:ea typeface="Times New Roman" pitchFamily="18" charset="0"/>
                <a:cs typeface="Calibri" pitchFamily="34" charset="0"/>
              </a:rPr>
              <a:t>Program bileşenlerinin ;</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-Sağlık Hizmetleri,</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-Sağlıklı ve Güvenli Okul Çevresi,</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 Sağlıklı Beslenme- </a:t>
            </a:r>
            <a:r>
              <a:rPr lang="tr-TR" dirty="0">
                <a:latin typeface="Calibri" pitchFamily="34" charset="0"/>
                <a:ea typeface="Times New Roman" pitchFamily="18" charset="0"/>
                <a:cs typeface="Calibri" pitchFamily="34" charset="0"/>
              </a:rPr>
              <a:t>gereklerini yerine getirmelidir.</a:t>
            </a:r>
          </a:p>
          <a:p>
            <a:pPr indent="0" algn="just" eaLnBrk="0" hangingPunct="0">
              <a:lnSpc>
                <a:spcPct val="120000"/>
              </a:lnSpc>
              <a:buNone/>
              <a:tabLst>
                <a:tab pos="338138" algn="l"/>
              </a:tabLst>
            </a:pPr>
            <a:r>
              <a:rPr lang="tr-TR" b="1" dirty="0">
                <a:latin typeface="Calibri" panose="020F0502020204030204" pitchFamily="34" charset="0"/>
                <a:ea typeface="Times New Roman" pitchFamily="18" charset="0"/>
                <a:cs typeface="Calibri" panose="020F0502020204030204" pitchFamily="34" charset="0"/>
              </a:rPr>
              <a:t>                 (Form-3)</a:t>
            </a:r>
            <a:endParaRPr lang="tr-TR" sz="2400" dirty="0">
              <a:latin typeface="Calibri" panose="020F0502020204030204" pitchFamily="34" charset="0"/>
              <a:ea typeface="Times New Roman" pitchFamily="18" charset="0"/>
              <a:cs typeface="Calibri" panose="020F0502020204030204" pitchFamily="34" charset="0"/>
            </a:endParaRPr>
          </a:p>
          <a:p>
            <a:pPr indent="0" algn="just" eaLnBrk="0" hangingPunct="0">
              <a:lnSpc>
                <a:spcPct val="120000"/>
              </a:lnSpc>
              <a:buFont typeface="Wingdings" pitchFamily="2" charset="2"/>
              <a:buChar char="Ø"/>
              <a:tabLst>
                <a:tab pos="338138" algn="l"/>
              </a:tabLst>
            </a:pPr>
            <a:r>
              <a:rPr lang="tr-TR" dirty="0">
                <a:latin typeface="Calibri" panose="020F0502020204030204" pitchFamily="34" charset="0"/>
                <a:ea typeface="Times New Roman" pitchFamily="18" charset="0"/>
                <a:cs typeface="Calibri" panose="020F0502020204030204" pitchFamily="34" charset="0"/>
              </a:rPr>
              <a:t>Okulda bulunduğu takdirde </a:t>
            </a:r>
            <a:r>
              <a:rPr lang="tr-TR" b="1" dirty="0">
                <a:latin typeface="Calibri" pitchFamily="34" charset="0"/>
                <a:ea typeface="Times New Roman" pitchFamily="18" charset="0"/>
                <a:cs typeface="Calibri" pitchFamily="34" charset="0"/>
              </a:rPr>
              <a:t>sağlık çalışanı </a:t>
            </a:r>
            <a:r>
              <a:rPr lang="tr-TR" dirty="0">
                <a:latin typeface="Calibri" pitchFamily="34" charset="0"/>
                <a:ea typeface="Times New Roman" pitchFamily="18" charset="0"/>
                <a:cs typeface="Calibri" pitchFamily="34" charset="0"/>
              </a:rPr>
              <a:t>ve </a:t>
            </a:r>
            <a:r>
              <a:rPr lang="tr-TR" b="1" dirty="0">
                <a:latin typeface="Calibri" pitchFamily="34" charset="0"/>
                <a:ea typeface="Times New Roman" pitchFamily="18" charset="0"/>
                <a:cs typeface="Calibri" pitchFamily="34" charset="0"/>
              </a:rPr>
              <a:t>rehber öğretmen</a:t>
            </a:r>
            <a:r>
              <a:rPr lang="tr-TR" dirty="0">
                <a:latin typeface="Calibri" pitchFamily="34" charset="0"/>
                <a:ea typeface="Times New Roman" pitchFamily="18" charset="0"/>
                <a:cs typeface="Calibri" pitchFamily="34" charset="0"/>
              </a:rPr>
              <a:t> ekibin doğal üyesidir.</a:t>
            </a:r>
          </a:p>
          <a:p>
            <a:endParaRPr lang="tr-TR" dirty="0"/>
          </a:p>
        </p:txBody>
      </p:sp>
      <p:sp>
        <p:nvSpPr>
          <p:cNvPr id="7" name="Metin kutusu 6"/>
          <p:cNvSpPr txBox="1"/>
          <p:nvPr/>
        </p:nvSpPr>
        <p:spPr>
          <a:xfrm>
            <a:off x="1484310" y="943860"/>
            <a:ext cx="8633084" cy="978729"/>
          </a:xfrm>
          <a:prstGeom prst="rect">
            <a:avLst/>
          </a:prstGeom>
          <a:solidFill>
            <a:schemeClr val="accent3">
              <a:lumMod val="20000"/>
              <a:lumOff val="80000"/>
            </a:schemeClr>
          </a:solidFill>
          <a:ln w="57150">
            <a:solidFill>
              <a:schemeClr val="accent1">
                <a:lumMod val="75000"/>
              </a:schemeClr>
            </a:solidFill>
          </a:ln>
        </p:spPr>
        <p:txBody>
          <a:bodyPr wrap="square" rtlCol="0">
            <a:spAutoFit/>
          </a:bodyPr>
          <a:lstStyle/>
          <a:p>
            <a:pPr marL="285750" lvl="6" algn="just" defTabSz="457200" eaLnBrk="0" hangingPunct="0">
              <a:lnSpc>
                <a:spcPct val="120000"/>
              </a:lnSpc>
              <a:spcBef>
                <a:spcPct val="20000"/>
              </a:spcBef>
              <a:spcAft>
                <a:spcPts val="600"/>
              </a:spcAft>
              <a:buClr>
                <a:srgbClr val="BC1C1C">
                  <a:lumMod val="75000"/>
                </a:srgbClr>
              </a:buClr>
              <a:buSzPct val="145000"/>
              <a:buFont typeface="Wingdings" pitchFamily="2" charset="2"/>
              <a:buChar char="Ø"/>
              <a:tabLst>
                <a:tab pos="338138" algn="l"/>
              </a:tabLst>
            </a:pPr>
            <a:r>
              <a:rPr lang="tr-TR" sz="2400" dirty="0">
                <a:solidFill>
                  <a:prstClr val="black"/>
                </a:solidFill>
                <a:latin typeface="Calibri" panose="020F0502020204030204" pitchFamily="34" charset="0"/>
                <a:ea typeface="Times New Roman" pitchFamily="18" charset="0"/>
                <a:cs typeface="Calibri" panose="020F0502020204030204" pitchFamily="34" charset="0"/>
              </a:rPr>
              <a:t>Okulun, bir idareci, bir öğretmen, bir öğrenci, bir okul aile birliği üyesinden oluşan </a:t>
            </a:r>
            <a:r>
              <a:rPr lang="tr-TR" sz="2400" b="1" dirty="0">
                <a:solidFill>
                  <a:prstClr val="black"/>
                </a:solidFill>
                <a:latin typeface="Calibri" panose="020F0502020204030204" pitchFamily="34" charset="0"/>
                <a:ea typeface="Times New Roman" pitchFamily="18" charset="0"/>
                <a:cs typeface="Calibri" panose="020F0502020204030204" pitchFamily="34" charset="0"/>
              </a:rPr>
              <a:t>Okul Sağlığı Yönetim Ekibi </a:t>
            </a:r>
            <a:r>
              <a:rPr lang="tr-TR" sz="2400" dirty="0">
                <a:solidFill>
                  <a:prstClr val="black"/>
                </a:solidFill>
                <a:latin typeface="Calibri" panose="020F0502020204030204" pitchFamily="34" charset="0"/>
                <a:ea typeface="Times New Roman" pitchFamily="18" charset="0"/>
                <a:cs typeface="Calibri" panose="020F0502020204030204" pitchFamily="34" charset="0"/>
              </a:rPr>
              <a:t>olmalıdır.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63626"/>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83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8026" y="845575"/>
            <a:ext cx="10214997" cy="5771536"/>
          </a:xfrm>
        </p:spPr>
        <p:txBody>
          <a:bodyPr>
            <a:normAutofit fontScale="92500" lnSpcReduction="10000"/>
          </a:bodyPr>
          <a:lstStyle/>
          <a:p>
            <a:pPr marL="0" lvl="2" algn="just">
              <a:buFont typeface="Wingdings" pitchFamily="2" charset="2"/>
              <a:buChar char="Ø"/>
            </a:pPr>
            <a:endParaRPr lang="tr-TR" sz="2400" b="1" dirty="0">
              <a:latin typeface="Calibri" pitchFamily="34" charset="0"/>
              <a:ea typeface="Times New Roman" pitchFamily="18" charset="0"/>
              <a:cs typeface="Calibri" panose="020F0502020204030204" pitchFamily="34" charset="0"/>
            </a:endParaRPr>
          </a:p>
          <a:p>
            <a:pPr marL="0" lvl="2" algn="just">
              <a:buFont typeface="Wingdings" pitchFamily="2" charset="2"/>
              <a:buChar char="Ø"/>
            </a:pPr>
            <a:r>
              <a:rPr lang="tr-TR" sz="2400" b="1" dirty="0">
                <a:latin typeface="Calibri" pitchFamily="34" charset="0"/>
                <a:ea typeface="Times New Roman" pitchFamily="18" charset="0"/>
                <a:cs typeface="Calibri" panose="020F0502020204030204" pitchFamily="34" charset="0"/>
              </a:rPr>
              <a:t>Okul yönetimi, değerlendirme öncesinde, yapılan iş ve işlemlerle </a:t>
            </a:r>
          </a:p>
          <a:p>
            <a:pPr marL="0" lvl="2" indent="0" algn="just">
              <a:buNone/>
            </a:pPr>
            <a:r>
              <a:rPr lang="tr-TR" sz="2400" b="1" dirty="0">
                <a:latin typeface="Calibri" pitchFamily="34" charset="0"/>
                <a:ea typeface="Times New Roman" pitchFamily="18" charset="0"/>
                <a:cs typeface="Calibri" panose="020F0502020204030204" pitchFamily="34" charset="0"/>
              </a:rPr>
              <a:t>ilgili tüm dokümanları içeren dosyayı hazırlamalıdır. </a:t>
            </a:r>
          </a:p>
          <a:p>
            <a:pPr marL="0" lvl="2" indent="0" algn="just">
              <a:buNone/>
            </a:pPr>
            <a:r>
              <a:rPr lang="tr-TR" sz="2400" b="1" dirty="0">
                <a:latin typeface="Calibri" pitchFamily="34" charset="0"/>
                <a:ea typeface="Times New Roman" pitchFamily="18" charset="0"/>
                <a:cs typeface="Calibri" panose="020F0502020204030204" pitchFamily="34" charset="0"/>
              </a:rPr>
              <a:t>«OKUL SAĞLIĞI PROGRAMI UYGULAMALARI»  DOSYASI</a:t>
            </a:r>
          </a:p>
          <a:p>
            <a:pPr marL="0" lvl="2" indent="0" algn="just">
              <a:buNone/>
            </a:pPr>
            <a:r>
              <a:rPr lang="tr-TR" sz="2400" b="1" dirty="0">
                <a:latin typeface="Calibri" pitchFamily="34" charset="0"/>
                <a:ea typeface="Times New Roman" pitchFamily="18" charset="0"/>
                <a:cs typeface="Calibri" panose="020F0502020204030204" pitchFamily="34" charset="0"/>
              </a:rPr>
              <a:t>* Dosya içerisinde;</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1</a:t>
            </a:r>
            <a:r>
              <a:rPr lang="tr-TR" dirty="0">
                <a:latin typeface="Calibri" panose="020F0502020204030204" pitchFamily="34" charset="0"/>
                <a:ea typeface="Times New Roman" pitchFamily="18" charset="0"/>
                <a:cs typeface="Calibri" panose="020F0502020204030204" pitchFamily="34" charset="0"/>
              </a:rPr>
              <a:t>-Okul Sağlığı Yönetim Ekibi </a:t>
            </a:r>
            <a:r>
              <a:rPr lang="tr-TR" b="1" dirty="0">
                <a:latin typeface="Calibri" panose="020F0502020204030204" pitchFamily="34" charset="0"/>
                <a:ea typeface="Times New Roman" pitchFamily="18" charset="0"/>
                <a:cs typeface="Calibri" panose="020F0502020204030204" pitchFamily="34" charset="0"/>
              </a:rPr>
              <a:t>üye listesi </a:t>
            </a:r>
            <a:r>
              <a:rPr lang="tr-TR" dirty="0">
                <a:latin typeface="Calibri" panose="020F0502020204030204" pitchFamily="34" charset="0"/>
                <a:ea typeface="Times New Roman" pitchFamily="18" charset="0"/>
                <a:cs typeface="Calibri" panose="020F0502020204030204" pitchFamily="34" charset="0"/>
              </a:rPr>
              <a:t>(Ek 2a),</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2-Okul Sağlığı Planı </a:t>
            </a:r>
            <a:r>
              <a:rPr lang="tr-TR" dirty="0">
                <a:latin typeface="Calibri" panose="020F0502020204030204" pitchFamily="34" charset="0"/>
                <a:ea typeface="Times New Roman" pitchFamily="18" charset="0"/>
                <a:cs typeface="Calibri" panose="020F0502020204030204" pitchFamily="34" charset="0"/>
              </a:rPr>
              <a:t>(Ek 2b),</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3-</a:t>
            </a:r>
            <a:r>
              <a:rPr lang="tr-TR" dirty="0">
                <a:latin typeface="Calibri" panose="020F0502020204030204" pitchFamily="34" charset="0"/>
                <a:ea typeface="Times New Roman" pitchFamily="18" charset="0"/>
                <a:cs typeface="Calibri" panose="020F0502020204030204" pitchFamily="34" charset="0"/>
              </a:rPr>
              <a:t> Öğrenci muayene, </a:t>
            </a:r>
            <a:r>
              <a:rPr lang="tr-TR" b="1" dirty="0">
                <a:latin typeface="Calibri" panose="020F0502020204030204" pitchFamily="34" charset="0"/>
                <a:ea typeface="Times New Roman" pitchFamily="18" charset="0"/>
                <a:cs typeface="Calibri" panose="020F0502020204030204" pitchFamily="34" charset="0"/>
              </a:rPr>
              <a:t>aşı ve tarama </a:t>
            </a:r>
            <a:r>
              <a:rPr lang="tr-TR" dirty="0">
                <a:latin typeface="Calibri" panose="020F0502020204030204" pitchFamily="34" charset="0"/>
                <a:ea typeface="Times New Roman" pitchFamily="18" charset="0"/>
                <a:cs typeface="Calibri" panose="020F0502020204030204" pitchFamily="34" charset="0"/>
              </a:rPr>
              <a:t>sonuçlarının sayısal verileri,</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4-</a:t>
            </a:r>
            <a:r>
              <a:rPr lang="tr-TR" dirty="0">
                <a:latin typeface="Calibri" panose="020F0502020204030204" pitchFamily="34" charset="0"/>
                <a:ea typeface="Times New Roman" pitchFamily="18" charset="0"/>
                <a:cs typeface="Calibri" panose="020F0502020204030204" pitchFamily="34" charset="0"/>
              </a:rPr>
              <a:t> </a:t>
            </a:r>
            <a:r>
              <a:rPr lang="tr-TR" b="1" dirty="0">
                <a:latin typeface="Calibri" panose="020F0502020204030204" pitchFamily="34" charset="0"/>
                <a:ea typeface="Times New Roman" pitchFamily="18" charset="0"/>
                <a:cs typeface="Calibri" panose="020F0502020204030204" pitchFamily="34" charset="0"/>
              </a:rPr>
              <a:t>Rehberlik hizmetleri planı</a:t>
            </a:r>
            <a:r>
              <a:rPr lang="tr-TR" dirty="0">
                <a:latin typeface="Calibri" panose="020F0502020204030204" pitchFamily="34" charset="0"/>
                <a:ea typeface="Times New Roman" pitchFamily="18" charset="0"/>
                <a:cs typeface="Calibri" panose="020F0502020204030204" pitchFamily="34" charset="0"/>
              </a:rPr>
              <a:t>, raporları/kayıtları, sayısal verileri,</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5-</a:t>
            </a:r>
            <a:r>
              <a:rPr lang="tr-TR" dirty="0">
                <a:latin typeface="Calibri" panose="020F0502020204030204" pitchFamily="34" charset="0"/>
                <a:ea typeface="Times New Roman" pitchFamily="18" charset="0"/>
                <a:cs typeface="Calibri" panose="020F0502020204030204" pitchFamily="34" charset="0"/>
              </a:rPr>
              <a:t>Sağlıkla ilgili konularda </a:t>
            </a:r>
            <a:r>
              <a:rPr lang="tr-TR" b="1" dirty="0">
                <a:latin typeface="Calibri" panose="020F0502020204030204" pitchFamily="34" charset="0"/>
                <a:ea typeface="Times New Roman" pitchFamily="18" charset="0"/>
                <a:cs typeface="Calibri" panose="020F0502020204030204" pitchFamily="34" charset="0"/>
              </a:rPr>
              <a:t>öğrenci, okul çalışanları ve velilere yönelik olarak yapılan eğitimlere </a:t>
            </a:r>
            <a:r>
              <a:rPr lang="tr-TR" dirty="0">
                <a:latin typeface="Calibri" panose="020F0502020204030204" pitchFamily="34" charset="0"/>
                <a:ea typeface="Times New Roman" pitchFamily="18" charset="0"/>
                <a:cs typeface="Calibri" panose="020F0502020204030204" pitchFamily="34" charset="0"/>
              </a:rPr>
              <a:t>ait dokümanlar ve kayıt/katılım formları,</a:t>
            </a:r>
          </a:p>
          <a:p>
            <a:pPr marL="0" indent="0" algn="just">
              <a:buNone/>
            </a:pPr>
            <a:r>
              <a:rPr lang="tr-TR" b="1" dirty="0">
                <a:latin typeface="Calibri" panose="020F0502020204030204" pitchFamily="34" charset="0"/>
                <a:ea typeface="Times New Roman" pitchFamily="18" charset="0"/>
                <a:cs typeface="Calibri" panose="020F0502020204030204" pitchFamily="34" charset="0"/>
              </a:rPr>
              <a:t>6-</a:t>
            </a:r>
            <a:r>
              <a:rPr lang="tr-TR" dirty="0">
                <a:latin typeface="Calibri" panose="020F0502020204030204" pitchFamily="34" charset="0"/>
                <a:ea typeface="Times New Roman" pitchFamily="18" charset="0"/>
                <a:cs typeface="Calibri" panose="020F0502020204030204" pitchFamily="34" charset="0"/>
              </a:rPr>
              <a:t>Program kapsamında gerçekleştirilen </a:t>
            </a:r>
            <a:r>
              <a:rPr lang="tr-TR" b="1" dirty="0">
                <a:latin typeface="Calibri" panose="020F0502020204030204" pitchFamily="34" charset="0"/>
                <a:ea typeface="Times New Roman" pitchFamily="18" charset="0"/>
                <a:cs typeface="Calibri" panose="020F0502020204030204" pitchFamily="34" charset="0"/>
              </a:rPr>
              <a:t>etkinliklere </a:t>
            </a:r>
            <a:r>
              <a:rPr lang="tr-TR" dirty="0">
                <a:latin typeface="Calibri" panose="020F0502020204030204" pitchFamily="34" charset="0"/>
                <a:ea typeface="Times New Roman" pitchFamily="18" charset="0"/>
                <a:cs typeface="Calibri" panose="020F0502020204030204" pitchFamily="34" charset="0"/>
              </a:rPr>
              <a:t>ait belgeler (fotoğraf, kayıt/katılım formları, afiş ve broşür gibi),</a:t>
            </a:r>
          </a:p>
          <a:p>
            <a:endParaRPr lang="tr-TR" dirty="0">
              <a:latin typeface="Calibri" panose="020F0502020204030204" pitchFamily="34" charset="0"/>
              <a:cs typeface="Calibri" panose="020F0502020204030204" pitchFamily="34" charset="0"/>
            </a:endParaRP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115743"/>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90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6182" y="235974"/>
            <a:ext cx="10186842" cy="6312309"/>
          </a:xfrm>
        </p:spPr>
        <p:txBody>
          <a:bodyPr>
            <a:normAutofit lnSpcReduction="10000"/>
          </a:bodyPr>
          <a:lstStyle/>
          <a:p>
            <a:pPr marL="0" indent="0" algn="just">
              <a:buNone/>
            </a:pPr>
            <a:endParaRPr lang="tr-TR" b="1" dirty="0">
              <a:ea typeface="Times New Roman" pitchFamily="18" charset="0"/>
              <a:cs typeface="Times New Roman" pitchFamily="18" charset="0"/>
            </a:endParaRPr>
          </a:p>
          <a:p>
            <a:pPr marL="0" indent="0" algn="just">
              <a:buNone/>
            </a:pPr>
            <a:r>
              <a:rPr lang="tr-TR" sz="2800" b="1" dirty="0">
                <a:latin typeface="Calibri" pitchFamily="34" charset="0"/>
                <a:ea typeface="Times New Roman" pitchFamily="18" charset="0"/>
                <a:cs typeface="Times New Roman" pitchFamily="18" charset="0"/>
              </a:rPr>
              <a:t>7-</a:t>
            </a:r>
            <a:r>
              <a:rPr lang="tr-TR" sz="2800" dirty="0">
                <a:latin typeface="Calibri" pitchFamily="34" charset="0"/>
                <a:ea typeface="Times New Roman" pitchFamily="18" charset="0"/>
                <a:cs typeface="Times New Roman" pitchFamily="18" charset="0"/>
              </a:rPr>
              <a:t> </a:t>
            </a:r>
            <a:r>
              <a:rPr lang="tr-TR" sz="2800" dirty="0">
                <a:latin typeface="Calibri" pitchFamily="34" charset="0"/>
                <a:ea typeface="Times New Roman" pitchFamily="18" charset="0"/>
                <a:cs typeface="Calibri" pitchFamily="34" charset="0"/>
              </a:rPr>
              <a:t>Kantin, yemekhane, kafeterya, büfe, çay ocağı ve </a:t>
            </a:r>
          </a:p>
          <a:p>
            <a:pPr marL="0" indent="0" algn="just">
              <a:buNone/>
            </a:pPr>
            <a:r>
              <a:rPr lang="tr-TR" sz="2800" dirty="0">
                <a:latin typeface="Calibri" pitchFamily="34" charset="0"/>
                <a:ea typeface="Times New Roman" pitchFamily="18" charset="0"/>
                <a:cs typeface="Calibri" pitchFamily="34" charset="0"/>
              </a:rPr>
              <a:t>pansiyon vb. </a:t>
            </a:r>
            <a:r>
              <a:rPr lang="tr-TR" sz="2800" b="1" dirty="0">
                <a:latin typeface="Calibri" pitchFamily="34" charset="0"/>
                <a:ea typeface="Times New Roman" pitchFamily="18" charset="0"/>
                <a:cs typeface="Calibri" pitchFamily="34" charset="0"/>
              </a:rPr>
              <a:t>çalışanlarının hijyen eğitimi </a:t>
            </a:r>
            <a:r>
              <a:rPr lang="tr-TR" sz="2800" dirty="0">
                <a:latin typeface="Calibri" pitchFamily="34" charset="0"/>
                <a:ea typeface="Times New Roman" pitchFamily="18" charset="0"/>
                <a:cs typeface="Calibri" pitchFamily="34" charset="0"/>
              </a:rPr>
              <a:t>belgeleri,</a:t>
            </a:r>
          </a:p>
          <a:p>
            <a:pPr marL="0" indent="0" algn="just">
              <a:buNone/>
            </a:pPr>
            <a:r>
              <a:rPr lang="tr-TR" sz="2800" b="1" dirty="0">
                <a:latin typeface="Calibri" pitchFamily="34" charset="0"/>
                <a:ea typeface="Times New Roman" pitchFamily="18" charset="0"/>
                <a:cs typeface="Calibri" pitchFamily="34" charset="0"/>
              </a:rPr>
              <a:t>8-</a:t>
            </a:r>
            <a:r>
              <a:rPr lang="tr-TR" sz="2800" dirty="0">
                <a:latin typeface="Calibri" pitchFamily="34" charset="0"/>
                <a:ea typeface="Times New Roman" pitchFamily="18" charset="0"/>
                <a:cs typeface="Calibri" pitchFamily="34" charset="0"/>
              </a:rPr>
              <a:t> Okul tarafından, yemekhane, kantin, kafeterya, büfe, çay ocağı ve gıda depolarının “Okul Kantinlerinde Satılacak Gıdalar ve Eğitim Kurumlarındaki </a:t>
            </a:r>
            <a:r>
              <a:rPr lang="tr-TR" sz="2800" b="1" dirty="0">
                <a:latin typeface="Calibri" pitchFamily="34" charset="0"/>
                <a:ea typeface="Times New Roman" pitchFamily="18" charset="0"/>
                <a:cs typeface="Calibri" pitchFamily="34" charset="0"/>
              </a:rPr>
              <a:t>Gıda İşletmelerinin Hijyen Yönünden Denetlenmesi Genelgesi” eklerinde yer alan Kontrol ve Denetim Formu</a:t>
            </a:r>
            <a:r>
              <a:rPr lang="tr-TR" sz="2800" dirty="0">
                <a:latin typeface="Calibri" pitchFamily="34" charset="0"/>
                <a:ea typeface="Times New Roman" pitchFamily="18" charset="0"/>
                <a:cs typeface="Calibri" pitchFamily="34" charset="0"/>
              </a:rPr>
              <a:t>” ile en az ayda bir kez denetlendiğine dair belgeler,</a:t>
            </a:r>
          </a:p>
          <a:p>
            <a:pPr marL="0" indent="0" algn="just">
              <a:buNone/>
            </a:pPr>
            <a:r>
              <a:rPr lang="tr-TR" sz="2800" b="1" dirty="0">
                <a:latin typeface="Calibri" pitchFamily="34" charset="0"/>
                <a:ea typeface="Times New Roman" pitchFamily="18" charset="0"/>
                <a:cs typeface="Calibri" pitchFamily="34" charset="0"/>
              </a:rPr>
              <a:t>9-</a:t>
            </a:r>
            <a:r>
              <a:rPr lang="tr-TR" sz="2800" dirty="0">
                <a:latin typeface="Calibri" pitchFamily="34" charset="0"/>
                <a:ea typeface="Times New Roman" pitchFamily="18" charset="0"/>
                <a:cs typeface="Calibri" pitchFamily="34" charset="0"/>
              </a:rPr>
              <a:t>Personel </a:t>
            </a:r>
            <a:r>
              <a:rPr lang="tr-TR" sz="2800" b="1" dirty="0">
                <a:latin typeface="Calibri" pitchFamily="34" charset="0"/>
                <a:ea typeface="Times New Roman" pitchFamily="18" charset="0"/>
                <a:cs typeface="Calibri" pitchFamily="34" charset="0"/>
              </a:rPr>
              <a:t>ilkyardım sertifikaları,</a:t>
            </a:r>
          </a:p>
          <a:p>
            <a:pPr marL="0" indent="0" algn="just">
              <a:buNone/>
            </a:pPr>
            <a:r>
              <a:rPr lang="tr-TR" sz="2800" b="1" dirty="0">
                <a:latin typeface="Calibri" pitchFamily="34" charset="0"/>
                <a:ea typeface="Times New Roman" pitchFamily="18" charset="0"/>
                <a:cs typeface="Calibri" pitchFamily="34" charset="0"/>
              </a:rPr>
              <a:t>10-</a:t>
            </a:r>
            <a:r>
              <a:rPr lang="tr-TR" sz="2800" dirty="0">
                <a:latin typeface="Calibri" pitchFamily="34" charset="0"/>
                <a:ea typeface="Times New Roman" pitchFamily="18" charset="0"/>
                <a:cs typeface="Calibri" pitchFamily="34" charset="0"/>
              </a:rPr>
              <a:t> </a:t>
            </a:r>
            <a:r>
              <a:rPr lang="tr-TR" sz="2800" dirty="0">
                <a:solidFill>
                  <a:srgbClr val="FF0000"/>
                </a:solidFill>
                <a:latin typeface="Calibri" pitchFamily="34" charset="0"/>
                <a:ea typeface="Times New Roman" pitchFamily="18" charset="0"/>
                <a:cs typeface="Calibri" pitchFamily="34" charset="0"/>
              </a:rPr>
              <a:t>Varsa </a:t>
            </a:r>
            <a:r>
              <a:rPr lang="tr-TR" sz="2800" b="1" dirty="0">
                <a:solidFill>
                  <a:srgbClr val="FF0000"/>
                </a:solidFill>
                <a:latin typeface="Calibri" pitchFamily="34" charset="0"/>
                <a:ea typeface="Times New Roman" pitchFamily="18" charset="0"/>
                <a:cs typeface="Calibri" pitchFamily="34" charset="0"/>
              </a:rPr>
              <a:t>Beslenme Dostu Okul ve/veya Beyaz Bayrak sertifikalarının </a:t>
            </a:r>
            <a:r>
              <a:rPr lang="tr-TR" sz="2800" dirty="0">
                <a:solidFill>
                  <a:srgbClr val="FF0000"/>
                </a:solidFill>
                <a:latin typeface="Calibri" pitchFamily="34" charset="0"/>
                <a:ea typeface="Times New Roman" pitchFamily="18" charset="0"/>
                <a:cs typeface="Calibri" pitchFamily="34" charset="0"/>
              </a:rPr>
              <a:t>birer örneği yer almalıdır. (Artık bu projeler yürürlükte bulunmamaktadır. )</a:t>
            </a:r>
          </a:p>
          <a:p>
            <a:pPr marL="0" indent="0" algn="just">
              <a:buNone/>
            </a:pPr>
            <a:r>
              <a:rPr lang="tr-TR" sz="2800" dirty="0">
                <a:latin typeface="Calibri" pitchFamily="34" charset="0"/>
                <a:ea typeface="Times New Roman" pitchFamily="18" charset="0"/>
                <a:cs typeface="Calibri" pitchFamily="34" charset="0"/>
              </a:rPr>
              <a:t>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143452"/>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86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86813"/>
            <a:ext cx="10018713" cy="1573162"/>
          </a:xfrm>
        </p:spPr>
        <p:txBody>
          <a:bodyPr/>
          <a:lstStyle/>
          <a:p>
            <a:br>
              <a:rPr lang="tr-TR" b="1" dirty="0"/>
            </a:br>
            <a:r>
              <a:rPr lang="tr-TR" b="1" dirty="0"/>
              <a:t>ÖNEMLİ</a:t>
            </a:r>
          </a:p>
        </p:txBody>
      </p:sp>
      <p:sp>
        <p:nvSpPr>
          <p:cNvPr id="4" name="Oval 3"/>
          <p:cNvSpPr/>
          <p:nvPr/>
        </p:nvSpPr>
        <p:spPr>
          <a:xfrm>
            <a:off x="1484311" y="1622323"/>
            <a:ext cx="10432026" cy="5073444"/>
          </a:xfrm>
          <a:prstGeom prst="ellipse">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tr-TR" dirty="0">
                <a:solidFill>
                  <a:schemeClr val="tx1"/>
                </a:solidFill>
                <a:ea typeface="Times New Roman" pitchFamily="18" charset="0"/>
                <a:cs typeface="Times New Roman" pitchFamily="18" charset="0"/>
              </a:rPr>
              <a:t> </a:t>
            </a:r>
            <a:r>
              <a:rPr lang="tr-TR" sz="2800" b="1" dirty="0">
                <a:solidFill>
                  <a:schemeClr val="tx1"/>
                </a:solidFill>
                <a:latin typeface="Calibri" panose="020F0502020204030204" pitchFamily="34" charset="0"/>
                <a:ea typeface="Times New Roman" pitchFamily="18" charset="0"/>
                <a:cs typeface="Calibri" panose="020F0502020204030204" pitchFamily="34" charset="0"/>
              </a:rPr>
              <a:t>Değerlendirme öncesi okul yönetimi tarafından dosya tamamlanmış olmalı ve değerlendirme ekibine sunulmalıdır. Dosyanın eksik olması veya hazır olmaması durumunda okul değerlendirmesi başlatılmamalıdır.</a:t>
            </a:r>
          </a:p>
          <a:p>
            <a:endParaRPr lang="tr-TR" dirty="0"/>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2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582994" y="981374"/>
            <a:ext cx="9920030" cy="414202"/>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EK – 2a: OKUL SAĞLIĞI YÖNETİM EKİBİ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p:txBody>
      </p:sp>
      <p:graphicFrame>
        <p:nvGraphicFramePr>
          <p:cNvPr id="6" name="4 Tablo"/>
          <p:cNvGraphicFramePr>
            <a:graphicFrameLocks noGrp="1"/>
          </p:cNvGraphicFramePr>
          <p:nvPr>
            <p:extLst>
              <p:ext uri="{D42A27DB-BD31-4B8C-83A1-F6EECF244321}">
                <p14:modId xmlns:p14="http://schemas.microsoft.com/office/powerpoint/2010/main" val="2330822653"/>
              </p:ext>
            </p:extLst>
          </p:nvPr>
        </p:nvGraphicFramePr>
        <p:xfrm>
          <a:off x="1198664" y="1628800"/>
          <a:ext cx="10512597" cy="4536504"/>
        </p:xfrm>
        <a:graphic>
          <a:graphicData uri="http://schemas.openxmlformats.org/drawingml/2006/table">
            <a:tbl>
              <a:tblPr/>
              <a:tblGrid>
                <a:gridCol w="819409">
                  <a:extLst>
                    <a:ext uri="{9D8B030D-6E8A-4147-A177-3AD203B41FA5}">
                      <a16:colId xmlns:a16="http://schemas.microsoft.com/office/drawing/2014/main" val="20000"/>
                    </a:ext>
                  </a:extLst>
                </a:gridCol>
                <a:gridCol w="3385339">
                  <a:extLst>
                    <a:ext uri="{9D8B030D-6E8A-4147-A177-3AD203B41FA5}">
                      <a16:colId xmlns:a16="http://schemas.microsoft.com/office/drawing/2014/main" val="20001"/>
                    </a:ext>
                  </a:extLst>
                </a:gridCol>
                <a:gridCol w="2103101">
                  <a:extLst>
                    <a:ext uri="{9D8B030D-6E8A-4147-A177-3AD203B41FA5}">
                      <a16:colId xmlns:a16="http://schemas.microsoft.com/office/drawing/2014/main" val="20002"/>
                    </a:ext>
                  </a:extLst>
                </a:gridCol>
                <a:gridCol w="2101647">
                  <a:extLst>
                    <a:ext uri="{9D8B030D-6E8A-4147-A177-3AD203B41FA5}">
                      <a16:colId xmlns:a16="http://schemas.microsoft.com/office/drawing/2014/main" val="20003"/>
                    </a:ext>
                  </a:extLst>
                </a:gridCol>
                <a:gridCol w="2103101">
                  <a:extLst>
                    <a:ext uri="{9D8B030D-6E8A-4147-A177-3AD203B41FA5}">
                      <a16:colId xmlns:a16="http://schemas.microsoft.com/office/drawing/2014/main" val="20004"/>
                    </a:ext>
                  </a:extLst>
                </a:gridCol>
              </a:tblGrid>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00">
                        <a:spcAft>
                          <a:spcPts val="0"/>
                        </a:spcAft>
                      </a:pPr>
                      <a:r>
                        <a:rPr lang="tr-TR" sz="1800" b="1" dirty="0">
                          <a:latin typeface="+mn-lt"/>
                          <a:ea typeface="Times New Roman"/>
                          <a:cs typeface="Times New Roman"/>
                        </a:rPr>
                        <a:t>Sıra </a:t>
                      </a:r>
                      <a:r>
                        <a:rPr lang="tr-TR" sz="1800" b="1" spc="-10" dirty="0">
                          <a:latin typeface="+mn-lt"/>
                          <a:ea typeface="Times New Roman"/>
                          <a:cs typeface="Times New Roman"/>
                        </a:rPr>
                        <a:t>N</a:t>
                      </a:r>
                      <a:r>
                        <a:rPr lang="tr-TR" sz="1800" b="1" dirty="0">
                          <a:latin typeface="+mn-lt"/>
                          <a:ea typeface="Times New Roman"/>
                          <a:cs typeface="Times New Roman"/>
                        </a:rPr>
                        <a:t>o</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A</a:t>
                      </a:r>
                      <a:r>
                        <a:rPr lang="tr-TR" sz="1800" b="1" dirty="0">
                          <a:latin typeface="+mn-lt"/>
                          <a:ea typeface="Times New Roman"/>
                          <a:cs typeface="Times New Roman"/>
                        </a:rPr>
                        <a:t>dı Soyadı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U</a:t>
                      </a:r>
                      <a:r>
                        <a:rPr lang="tr-TR" sz="1800" b="1" dirty="0">
                          <a:latin typeface="+mn-lt"/>
                          <a:ea typeface="Times New Roman"/>
                          <a:cs typeface="Times New Roman"/>
                        </a:rPr>
                        <a:t>nva</a:t>
                      </a:r>
                      <a:r>
                        <a:rPr lang="tr-TR" sz="1800" b="1" spc="-5" dirty="0">
                          <a:latin typeface="+mn-lt"/>
                          <a:ea typeface="Times New Roman"/>
                          <a:cs typeface="Times New Roman"/>
                        </a:rPr>
                        <a:t>n</a:t>
                      </a:r>
                      <a:r>
                        <a:rPr lang="tr-TR" sz="1800" b="1" dirty="0">
                          <a:latin typeface="+mn-lt"/>
                          <a:ea typeface="Times New Roman"/>
                          <a:cs typeface="Times New Roman"/>
                        </a:rPr>
                        <a:t>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spc="-10" dirty="0">
                          <a:latin typeface="+mn-lt"/>
                          <a:ea typeface="Times New Roman"/>
                          <a:cs typeface="Times New Roman"/>
                        </a:rPr>
                        <a:t>G</a:t>
                      </a:r>
                      <a:r>
                        <a:rPr lang="tr-TR" sz="1800" b="1" dirty="0">
                          <a:latin typeface="+mn-lt"/>
                          <a:ea typeface="Times New Roman"/>
                          <a:cs typeface="Times New Roman"/>
                        </a:rPr>
                        <a:t>örevi</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dirty="0">
                          <a:latin typeface="+mn-lt"/>
                          <a:ea typeface="Times New Roman"/>
                          <a:cs typeface="Times New Roman"/>
                        </a:rPr>
                        <a:t>İ</a:t>
                      </a:r>
                      <a:r>
                        <a:rPr lang="tr-TR" sz="1800" b="1" spc="5" dirty="0">
                          <a:latin typeface="+mn-lt"/>
                          <a:ea typeface="Times New Roman"/>
                          <a:cs typeface="Times New Roman"/>
                        </a:rPr>
                        <a:t>m</a:t>
                      </a:r>
                      <a:r>
                        <a:rPr lang="tr-TR" sz="1800" b="1" spc="-10" dirty="0">
                          <a:latin typeface="+mn-lt"/>
                          <a:ea typeface="Times New Roman"/>
                          <a:cs typeface="Times New Roman"/>
                        </a:rPr>
                        <a:t>z</a:t>
                      </a:r>
                      <a:r>
                        <a:rPr lang="tr-TR" sz="1800" b="1" dirty="0">
                          <a:latin typeface="+mn-lt"/>
                          <a:ea typeface="Times New Roman"/>
                          <a:cs typeface="Times New Roman"/>
                        </a:rPr>
                        <a:t>a</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1</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2</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3</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4</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5</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2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6</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spTree>
    <p:extLst>
      <p:ext uri="{BB962C8B-B14F-4D97-AF65-F5344CB8AC3E}">
        <p14:creationId xmlns:p14="http://schemas.microsoft.com/office/powerpoint/2010/main" val="368340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74133"/>
            <a:ext cx="10018713" cy="2137893"/>
          </a:xfrm>
        </p:spPr>
        <p:txBody>
          <a:bodyPr>
            <a:normAutofit lnSpcReduction="10000"/>
          </a:bodyPr>
          <a:lstStyle/>
          <a:p>
            <a:pPr marL="0" lvl="0" indent="0" defTabSz="914400" fontAlgn="base">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AMAÇ: </a:t>
            </a:r>
            <a:r>
              <a:rPr lang="tr-TR" sz="2000" dirty="0" err="1">
                <a:latin typeface="Calibri" pitchFamily="34" charset="0"/>
                <a:ea typeface="Times New Roman" pitchFamily="18" charset="0"/>
                <a:cs typeface="Calibri" pitchFamily="34" charset="0"/>
              </a:rPr>
              <a:t>Obezite</a:t>
            </a:r>
            <a:r>
              <a:rPr lang="tr-TR" sz="2000" dirty="0">
                <a:latin typeface="Calibri" pitchFamily="34" charset="0"/>
                <a:ea typeface="Times New Roman" pitchFamily="18" charset="0"/>
                <a:cs typeface="Calibri" pitchFamily="34" charset="0"/>
              </a:rPr>
              <a:t> ile mücadele</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HEDEFLER:</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Obezitenin</a:t>
            </a:r>
            <a:r>
              <a:rPr lang="tr-TR" sz="2000" dirty="0">
                <a:latin typeface="Calibri" pitchFamily="34" charset="0"/>
                <a:ea typeface="Times New Roman" pitchFamily="18" charset="0"/>
                <a:cs typeface="Calibri" pitchFamily="34" charset="0"/>
              </a:rPr>
              <a:t> zararları konusunda öğrencilerin bilinçlerinin artırılması,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a:latin typeface="Calibri" pitchFamily="34" charset="0"/>
                <a:ea typeface="Times New Roman" pitchFamily="18" charset="0"/>
                <a:cs typeface="Calibri" pitchFamily="34" charset="0"/>
              </a:rPr>
              <a:t>Sağlıklı beslenme konusunda öğrencilerin bilinçlerinin artırılması, Fiziksel aktivite yapan öğrenci sayılarının arttırılması,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a:t>
            </a:r>
            <a:r>
              <a:rPr lang="tr-TR" sz="2000" dirty="0">
                <a:latin typeface="Calibri" pitchFamily="34" charset="0"/>
                <a:ea typeface="Times New Roman" pitchFamily="18" charset="0"/>
                <a:cs typeface="Calibri" pitchFamily="34" charset="0"/>
              </a:rPr>
              <a:t> öğrenci sayısının azaltılması</a:t>
            </a:r>
            <a:endParaRPr lang="tr-TR" sz="2000" dirty="0">
              <a:latin typeface="Calibri" pitchFamily="34" charset="0"/>
              <a:cs typeface="Calibri" pitchFamily="34" charset="0"/>
            </a:endParaRPr>
          </a:p>
          <a:p>
            <a:endParaRPr lang="tr-TR" dirty="0"/>
          </a:p>
        </p:txBody>
      </p:sp>
      <p:sp>
        <p:nvSpPr>
          <p:cNvPr id="5" name="Metin kutusu 4"/>
          <p:cNvSpPr txBox="1"/>
          <p:nvPr/>
        </p:nvSpPr>
        <p:spPr>
          <a:xfrm>
            <a:off x="1858297" y="304800"/>
            <a:ext cx="8318090"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EK – 2b: ÖRNEK OKUL SAĞLIĞI PLANI</a:t>
            </a:r>
            <a:endParaRPr lang="en-US" dirty="0">
              <a:latin typeface="Calibri" pitchFamily="34" charset="0"/>
              <a:cs typeface="Calibri" pitchFamily="34" charset="0"/>
            </a:endParaRPr>
          </a:p>
        </p:txBody>
      </p:sp>
      <p:sp>
        <p:nvSpPr>
          <p:cNvPr id="6" name="Metin kutusu 5"/>
          <p:cNvSpPr txBox="1"/>
          <p:nvPr/>
        </p:nvSpPr>
        <p:spPr>
          <a:xfrm>
            <a:off x="1277834" y="2526891"/>
            <a:ext cx="7551534"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ETKİNLİKLER  ve  İZLEME-DEĞERLENDİRME</a:t>
            </a:r>
          </a:p>
        </p:txBody>
      </p:sp>
      <p:graphicFrame>
        <p:nvGraphicFramePr>
          <p:cNvPr id="7" name="17 Tablo"/>
          <p:cNvGraphicFramePr>
            <a:graphicFrameLocks noGrp="1"/>
          </p:cNvGraphicFramePr>
          <p:nvPr>
            <p:extLst>
              <p:ext uri="{D42A27DB-BD31-4B8C-83A1-F6EECF244321}">
                <p14:modId xmlns:p14="http://schemas.microsoft.com/office/powerpoint/2010/main" val="862191000"/>
              </p:ext>
            </p:extLst>
          </p:nvPr>
        </p:nvGraphicFramePr>
        <p:xfrm>
          <a:off x="1198662" y="2996951"/>
          <a:ext cx="10659040" cy="3384376"/>
        </p:xfrm>
        <a:graphic>
          <a:graphicData uri="http://schemas.openxmlformats.org/drawingml/2006/table">
            <a:tbl>
              <a:tblPr/>
              <a:tblGrid>
                <a:gridCol w="4919557">
                  <a:extLst>
                    <a:ext uri="{9D8B030D-6E8A-4147-A177-3AD203B41FA5}">
                      <a16:colId xmlns:a16="http://schemas.microsoft.com/office/drawing/2014/main" val="20000"/>
                    </a:ext>
                  </a:extLst>
                </a:gridCol>
                <a:gridCol w="1670541">
                  <a:extLst>
                    <a:ext uri="{9D8B030D-6E8A-4147-A177-3AD203B41FA5}">
                      <a16:colId xmlns:a16="http://schemas.microsoft.com/office/drawing/2014/main" val="20001"/>
                    </a:ext>
                  </a:extLst>
                </a:gridCol>
                <a:gridCol w="687587">
                  <a:extLst>
                    <a:ext uri="{9D8B030D-6E8A-4147-A177-3AD203B41FA5}">
                      <a16:colId xmlns:a16="http://schemas.microsoft.com/office/drawing/2014/main" val="20002"/>
                    </a:ext>
                  </a:extLst>
                </a:gridCol>
                <a:gridCol w="687587">
                  <a:extLst>
                    <a:ext uri="{9D8B030D-6E8A-4147-A177-3AD203B41FA5}">
                      <a16:colId xmlns:a16="http://schemas.microsoft.com/office/drawing/2014/main" val="20003"/>
                    </a:ext>
                  </a:extLst>
                </a:gridCol>
                <a:gridCol w="2693768">
                  <a:extLst>
                    <a:ext uri="{9D8B030D-6E8A-4147-A177-3AD203B41FA5}">
                      <a16:colId xmlns:a16="http://schemas.microsoft.com/office/drawing/2014/main" val="20004"/>
                    </a:ext>
                  </a:extLst>
                </a:gridCol>
              </a:tblGrid>
              <a:tr h="489662">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R="3175" algn="ctr">
                        <a:spcAft>
                          <a:spcPts val="0"/>
                        </a:spcAft>
                      </a:pPr>
                      <a:r>
                        <a:rPr lang="tr-TR" sz="1400" b="1" spc="-5" dirty="0">
                          <a:latin typeface="+mn-lt"/>
                          <a:ea typeface="Times New Roman"/>
                          <a:cs typeface="Times New Roman"/>
                        </a:rPr>
                        <a:t>ET</a:t>
                      </a:r>
                      <a:r>
                        <a:rPr lang="tr-TR" sz="1400" b="1" dirty="0">
                          <a:latin typeface="+mn-lt"/>
                          <a:ea typeface="Times New Roman"/>
                          <a:cs typeface="Times New Roman"/>
                        </a:rPr>
                        <a:t>K</a:t>
                      </a:r>
                      <a:r>
                        <a:rPr lang="tr-TR" sz="1400" b="1" spc="5" dirty="0">
                          <a:latin typeface="+mn-lt"/>
                          <a:ea typeface="Times New Roman"/>
                          <a:cs typeface="Times New Roman"/>
                        </a:rPr>
                        <a:t>İ</a:t>
                      </a:r>
                      <a:r>
                        <a:rPr lang="tr-TR" sz="1400" b="1" dirty="0">
                          <a:latin typeface="+mn-lt"/>
                          <a:ea typeface="Times New Roman"/>
                          <a:cs typeface="Times New Roman"/>
                        </a:rPr>
                        <a:t>NL</a:t>
                      </a:r>
                      <a:r>
                        <a:rPr lang="tr-TR" sz="1400" b="1" spc="-10" dirty="0">
                          <a:latin typeface="+mn-lt"/>
                          <a:ea typeface="Times New Roman"/>
                          <a:cs typeface="Times New Roman"/>
                        </a:rPr>
                        <a:t>İ</a:t>
                      </a:r>
                      <a:r>
                        <a:rPr lang="tr-TR" sz="1400" b="1" dirty="0">
                          <a:latin typeface="+mn-lt"/>
                          <a:ea typeface="Times New Roman"/>
                          <a:cs typeface="Times New Roman"/>
                        </a:rPr>
                        <a:t>KL</a:t>
                      </a:r>
                      <a:r>
                        <a:rPr lang="tr-TR" sz="1400" b="1" spc="-5" dirty="0">
                          <a:latin typeface="+mn-lt"/>
                          <a:ea typeface="Times New Roman"/>
                          <a:cs typeface="Times New Roman"/>
                        </a:rPr>
                        <a:t>E</a:t>
                      </a:r>
                      <a:r>
                        <a:rPr lang="tr-TR" sz="1400" b="1" dirty="0">
                          <a:latin typeface="+mn-lt"/>
                          <a:ea typeface="Times New Roman"/>
                          <a:cs typeface="Times New Roman"/>
                        </a:rPr>
                        <a:t>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550"/>
                        </a:lnSpc>
                        <a:spcBef>
                          <a:spcPts val="35"/>
                        </a:spcBef>
                        <a:spcAft>
                          <a:spcPts val="0"/>
                        </a:spcAft>
                      </a:pPr>
                      <a:endParaRPr lang="tr-TR" sz="1400" dirty="0">
                        <a:latin typeface="+mn-lt"/>
                        <a:ea typeface="Calibri"/>
                        <a:cs typeface="Times New Roman"/>
                      </a:endParaRPr>
                    </a:p>
                    <a:p>
                      <a:pPr marL="342265" marR="226695" indent="-117475">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5"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5" dirty="0">
                          <a:latin typeface="+mn-lt"/>
                          <a:ea typeface="Times New Roman"/>
                          <a:cs typeface="Times New Roman"/>
                        </a:rPr>
                        <a:t>M</a:t>
                      </a:r>
                      <a:r>
                        <a:rPr lang="tr-TR" sz="1400" b="1" dirty="0">
                          <a:latin typeface="+mn-lt"/>
                          <a:ea typeface="Times New Roman"/>
                          <a:cs typeface="Times New Roman"/>
                        </a:rPr>
                        <a:t>A </a:t>
                      </a:r>
                      <a:r>
                        <a:rPr lang="tr-TR" sz="1400" b="1" spc="-25" dirty="0">
                          <a:latin typeface="+mn-lt"/>
                          <a:ea typeface="Times New Roman"/>
                          <a:cs typeface="Times New Roman"/>
                        </a:rPr>
                        <a:t>Z</a:t>
                      </a:r>
                      <a:r>
                        <a:rPr lang="tr-TR" sz="1400" b="1" dirty="0">
                          <a:latin typeface="+mn-lt"/>
                          <a:ea typeface="Times New Roman"/>
                          <a:cs typeface="Times New Roman"/>
                        </a:rPr>
                        <a:t>A</a:t>
                      </a:r>
                      <a:r>
                        <a:rPr lang="tr-TR" sz="1400" b="1" spc="20" dirty="0">
                          <a:latin typeface="+mn-lt"/>
                          <a:ea typeface="Times New Roman"/>
                          <a:cs typeface="Times New Roman"/>
                        </a:rPr>
                        <a:t>M</a:t>
                      </a:r>
                      <a:r>
                        <a:rPr lang="tr-TR" sz="1400" b="1" dirty="0">
                          <a:latin typeface="+mn-lt"/>
                          <a:ea typeface="Times New Roman"/>
                          <a:cs typeface="Times New Roman"/>
                        </a:rPr>
                        <a:t>ANI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905" algn="ctr">
                        <a:lnSpc>
                          <a:spcPts val="1135"/>
                        </a:lnSpc>
                        <a:spcAft>
                          <a:spcPts val="0"/>
                        </a:spcAft>
                      </a:pPr>
                      <a:r>
                        <a:rPr lang="tr-TR" sz="1400" b="1" dirty="0">
                          <a:latin typeface="+mn-lt"/>
                          <a:ea typeface="Times New Roman"/>
                          <a:cs typeface="Times New Roman"/>
                        </a:rPr>
                        <a:t>AÇIK</a:t>
                      </a:r>
                      <a:r>
                        <a:rPr lang="tr-TR" sz="1400" b="1" spc="-65" dirty="0">
                          <a:latin typeface="+mn-lt"/>
                          <a:ea typeface="Times New Roman"/>
                          <a:cs typeface="Times New Roman"/>
                        </a:rPr>
                        <a:t> </a:t>
                      </a:r>
                      <a:r>
                        <a:rPr lang="tr-TR" sz="1400" b="1" dirty="0">
                          <a:latin typeface="+mn-lt"/>
                          <a:ea typeface="Times New Roman"/>
                          <a:cs typeface="Times New Roman"/>
                        </a:rPr>
                        <a:t>H</a:t>
                      </a:r>
                      <a:r>
                        <a:rPr lang="tr-TR" sz="1400" b="1" spc="-5" dirty="0">
                          <a:latin typeface="+mn-lt"/>
                          <a:ea typeface="Times New Roman"/>
                          <a:cs typeface="Times New Roman"/>
                        </a:rPr>
                        <a:t>E</a:t>
                      </a:r>
                      <a:r>
                        <a:rPr lang="tr-TR" sz="1400" b="1" spc="10" dirty="0">
                          <a:latin typeface="+mn-lt"/>
                          <a:ea typeface="Times New Roman"/>
                          <a:cs typeface="Times New Roman"/>
                        </a:rPr>
                        <a:t>D</a:t>
                      </a:r>
                      <a:r>
                        <a:rPr lang="tr-TR" sz="1400" b="1" spc="-5" dirty="0">
                          <a:latin typeface="+mn-lt"/>
                          <a:ea typeface="Times New Roman"/>
                          <a:cs typeface="Times New Roman"/>
                        </a:rPr>
                        <a:t>E</a:t>
                      </a:r>
                      <a:r>
                        <a:rPr lang="tr-TR" sz="1400" b="1" dirty="0">
                          <a:latin typeface="+mn-lt"/>
                          <a:ea typeface="Times New Roman"/>
                          <a:cs typeface="Times New Roman"/>
                        </a:rPr>
                        <a:t>F</a:t>
                      </a:r>
                      <a:endParaRPr lang="tr-TR" sz="1400" dirty="0">
                        <a:latin typeface="+mn-lt"/>
                        <a:ea typeface="Calibri"/>
                        <a:cs typeface="Times New Roman"/>
                      </a:endParaRPr>
                    </a:p>
                    <a:p>
                      <a:pPr algn="ctr">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10"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0" dirty="0">
                          <a:latin typeface="+mn-lt"/>
                          <a:ea typeface="Times New Roman"/>
                          <a:cs typeface="Times New Roman"/>
                        </a:rPr>
                        <a:t>N</a:t>
                      </a:r>
                      <a:r>
                        <a:rPr lang="tr-TR" sz="1400" b="1" dirty="0">
                          <a:latin typeface="+mn-lt"/>
                          <a:ea typeface="Times New Roman"/>
                          <a:cs typeface="Times New Roman"/>
                        </a:rPr>
                        <a:t>DI</a:t>
                      </a:r>
                      <a:r>
                        <a:rPr lang="tr-TR" sz="1400" b="1" spc="-85" dirty="0">
                          <a:latin typeface="+mn-lt"/>
                          <a:ea typeface="Times New Roman"/>
                          <a:cs typeface="Times New Roman"/>
                        </a:rPr>
                        <a:t> </a:t>
                      </a:r>
                      <a:r>
                        <a:rPr lang="tr-TR" sz="1400" b="1" spc="15" dirty="0">
                          <a:latin typeface="+mn-lt"/>
                          <a:ea typeface="Times New Roman"/>
                          <a:cs typeface="Times New Roman"/>
                        </a:rPr>
                        <a:t>M</a:t>
                      </a:r>
                      <a:r>
                        <a:rPr lang="tr-TR" sz="1400" b="1" spc="-5" dirty="0">
                          <a:latin typeface="+mn-lt"/>
                          <a:ea typeface="Times New Roman"/>
                          <a:cs typeface="Times New Roman"/>
                        </a:rPr>
                        <a:t>I</a:t>
                      </a:r>
                      <a:r>
                        <a:rPr lang="tr-TR" sz="1400" b="1" dirty="0">
                          <a:latin typeface="+mn-lt"/>
                          <a:ea typeface="Times New Roman"/>
                          <a:cs typeface="Times New Roman"/>
                        </a:rPr>
                        <a: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L="339090">
                        <a:spcAft>
                          <a:spcPts val="0"/>
                        </a:spcAft>
                      </a:pPr>
                      <a:r>
                        <a:rPr lang="tr-TR" sz="1400" b="1" spc="5" dirty="0">
                          <a:latin typeface="+mn-lt"/>
                          <a:ea typeface="Times New Roman"/>
                          <a:cs typeface="Times New Roman"/>
                        </a:rPr>
                        <a:t>İ</a:t>
                      </a:r>
                      <a:r>
                        <a:rPr lang="tr-TR" sz="1400" b="1" spc="-20" dirty="0">
                          <a:latin typeface="+mn-lt"/>
                          <a:ea typeface="Times New Roman"/>
                          <a:cs typeface="Times New Roman"/>
                        </a:rPr>
                        <a:t>Z</a:t>
                      </a:r>
                      <a:r>
                        <a:rPr lang="tr-TR" sz="1400" b="1" dirty="0">
                          <a:latin typeface="+mn-lt"/>
                          <a:ea typeface="Times New Roman"/>
                          <a:cs typeface="Times New Roman"/>
                        </a:rPr>
                        <a:t>L</a:t>
                      </a:r>
                      <a:r>
                        <a:rPr lang="tr-TR" sz="1400" b="1" spc="-5" dirty="0">
                          <a:latin typeface="+mn-lt"/>
                          <a:ea typeface="Times New Roman"/>
                          <a:cs typeface="Times New Roman"/>
                        </a:rPr>
                        <a:t>E</a:t>
                      </a:r>
                      <a:r>
                        <a:rPr lang="tr-TR" sz="1400" b="1" spc="10" dirty="0">
                          <a:latin typeface="+mn-lt"/>
                          <a:ea typeface="Times New Roman"/>
                          <a:cs typeface="Times New Roman"/>
                        </a:rPr>
                        <a:t>M</a:t>
                      </a:r>
                      <a:r>
                        <a:rPr lang="tr-TR" sz="1400" b="1" spc="-5" dirty="0">
                          <a:latin typeface="+mn-lt"/>
                          <a:ea typeface="Times New Roman"/>
                          <a:cs typeface="Times New Roman"/>
                        </a:rPr>
                        <a:t>E</a:t>
                      </a:r>
                      <a:r>
                        <a:rPr lang="tr-TR" sz="1400" b="1" dirty="0">
                          <a:latin typeface="+mn-lt"/>
                          <a:ea typeface="Times New Roman"/>
                          <a:cs typeface="Times New Roman"/>
                        </a:rPr>
                        <a:t>-DE</a:t>
                      </a:r>
                      <a:r>
                        <a:rPr lang="tr-TR" sz="1400" b="1" spc="-10" dirty="0">
                          <a:latin typeface="+mn-lt"/>
                          <a:ea typeface="Times New Roman"/>
                          <a:cs typeface="Times New Roman"/>
                        </a:rPr>
                        <a:t>Ğ</a:t>
                      </a:r>
                      <a:r>
                        <a:rPr lang="tr-TR" sz="1400" b="1" dirty="0">
                          <a:latin typeface="+mn-lt"/>
                          <a:ea typeface="Times New Roman"/>
                          <a:cs typeface="Times New Roman"/>
                        </a:rPr>
                        <a:t>ERL</a:t>
                      </a:r>
                      <a:r>
                        <a:rPr lang="tr-TR" sz="1400" b="1" spc="-5" dirty="0">
                          <a:latin typeface="+mn-lt"/>
                          <a:ea typeface="Times New Roman"/>
                          <a:cs typeface="Times New Roman"/>
                        </a:rPr>
                        <a:t>E</a:t>
                      </a:r>
                      <a:r>
                        <a:rPr lang="tr-TR" sz="1400" b="1" dirty="0">
                          <a:latin typeface="+mn-lt"/>
                          <a:ea typeface="Times New Roman"/>
                          <a:cs typeface="Times New Roman"/>
                        </a:rPr>
                        <a:t>N</a:t>
                      </a:r>
                      <a:r>
                        <a:rPr lang="tr-TR" sz="1400" b="1" spc="5" dirty="0">
                          <a:latin typeface="+mn-lt"/>
                          <a:ea typeface="Times New Roman"/>
                          <a:cs typeface="Times New Roman"/>
                        </a:rPr>
                        <a:t>D</a:t>
                      </a:r>
                      <a:r>
                        <a:rPr lang="tr-TR" sz="1400" b="1" spc="-10" dirty="0">
                          <a:latin typeface="+mn-lt"/>
                          <a:ea typeface="Times New Roman"/>
                          <a:cs typeface="Times New Roman"/>
                        </a:rPr>
                        <a:t>İ</a:t>
                      </a:r>
                      <a:r>
                        <a:rPr lang="tr-TR" sz="1400" b="1" spc="5" dirty="0">
                          <a:latin typeface="+mn-lt"/>
                          <a:ea typeface="Times New Roman"/>
                          <a:cs typeface="Times New Roman"/>
                        </a:rPr>
                        <a:t>R</a:t>
                      </a:r>
                      <a:r>
                        <a:rPr lang="tr-TR" sz="1400" b="1" spc="10" dirty="0">
                          <a:latin typeface="+mn-lt"/>
                          <a:ea typeface="Times New Roman"/>
                          <a:cs typeface="Times New Roman"/>
                        </a:rPr>
                        <a:t>M</a:t>
                      </a:r>
                      <a:r>
                        <a:rPr lang="tr-TR" sz="1400" b="1"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719">
                <a:tc vMerge="1">
                  <a:txBody>
                    <a:bodyPr/>
                    <a:lstStyle/>
                    <a:p>
                      <a:endParaRPr lang="tr-TR"/>
                    </a:p>
                  </a:txBody>
                  <a:tcPr/>
                </a:tc>
                <a:tc vMerge="1">
                  <a:txBody>
                    <a:bodyPr/>
                    <a:lstStyle/>
                    <a:p>
                      <a:endParaRPr lang="tr-TR"/>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6040">
                        <a:lnSpc>
                          <a:spcPts val="1135"/>
                        </a:lnSpc>
                        <a:spcAft>
                          <a:spcPts val="0"/>
                        </a:spcAft>
                      </a:pPr>
                      <a:r>
                        <a:rPr lang="tr-TR" sz="1400" b="1" spc="-5" dirty="0">
                          <a:latin typeface="+mn-lt"/>
                          <a:ea typeface="Times New Roman"/>
                          <a:cs typeface="Times New Roman"/>
                        </a:rPr>
                        <a:t>E</a:t>
                      </a:r>
                      <a:r>
                        <a:rPr lang="tr-TR" sz="1400" b="1" dirty="0">
                          <a:latin typeface="+mn-lt"/>
                          <a:ea typeface="Times New Roman"/>
                          <a:cs typeface="Times New Roman"/>
                        </a:rPr>
                        <a:t>V</a:t>
                      </a:r>
                      <a:r>
                        <a:rPr lang="tr-TR" sz="1400" b="1" spc="5" dirty="0">
                          <a:latin typeface="+mn-lt"/>
                          <a:ea typeface="Times New Roman"/>
                          <a:cs typeface="Times New Roman"/>
                        </a:rPr>
                        <a:t>E</a:t>
                      </a:r>
                      <a:r>
                        <a:rPr lang="tr-TR" sz="1400" b="1" dirty="0">
                          <a:latin typeface="+mn-lt"/>
                          <a:ea typeface="Times New Roman"/>
                          <a:cs typeface="Times New Roman"/>
                        </a:rPr>
                        <a:t>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ts val="1135"/>
                        </a:lnSpc>
                        <a:spcAft>
                          <a:spcPts val="0"/>
                        </a:spcAft>
                      </a:pPr>
                      <a:r>
                        <a:rPr lang="tr-TR" sz="1400" b="1" dirty="0">
                          <a:latin typeface="+mn-lt"/>
                          <a:ea typeface="Times New Roman"/>
                          <a:cs typeface="Times New Roman"/>
                        </a:rPr>
                        <a:t>HAYIR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extLst>
                  <a:ext uri="{0D108BD9-81ED-4DB2-BD59-A6C34878D82A}">
                    <a16:rowId xmlns:a16="http://schemas.microsoft.com/office/drawing/2014/main" val="10001"/>
                  </a:ext>
                </a:extLst>
              </a:tr>
              <a:tr h="4332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Halk</a:t>
                      </a:r>
                      <a:r>
                        <a:rPr lang="tr-TR" sz="1400" spc="-85" dirty="0">
                          <a:latin typeface="+mn-lt"/>
                          <a:ea typeface="Times New Roman"/>
                          <a:cs typeface="Times New Roman"/>
                        </a:rPr>
                        <a:t> </a:t>
                      </a:r>
                      <a:r>
                        <a:rPr lang="tr-TR" sz="1400" dirty="0">
                          <a:latin typeface="+mn-lt"/>
                          <a:ea typeface="Times New Roman"/>
                          <a:cs typeface="Times New Roman"/>
                        </a:rPr>
                        <a:t>S</a:t>
                      </a:r>
                      <a:r>
                        <a:rPr lang="tr-TR" sz="1400" spc="10" dirty="0">
                          <a:latin typeface="+mn-lt"/>
                          <a:ea typeface="Times New Roman"/>
                          <a:cs typeface="Times New Roman"/>
                        </a:rPr>
                        <a:t>a</a:t>
                      </a:r>
                      <a:r>
                        <a:rPr lang="tr-TR" sz="1400" spc="-10" dirty="0">
                          <a:latin typeface="+mn-lt"/>
                          <a:ea typeface="Times New Roman"/>
                          <a:cs typeface="Times New Roman"/>
                        </a:rPr>
                        <a:t>ğ</a:t>
                      </a:r>
                      <a:r>
                        <a:rPr lang="tr-TR" sz="1400" dirty="0">
                          <a:latin typeface="+mn-lt"/>
                          <a:ea typeface="Times New Roman"/>
                          <a:cs typeface="Times New Roman"/>
                        </a:rPr>
                        <a:t>l</a:t>
                      </a:r>
                      <a:r>
                        <a:rPr lang="tr-TR" sz="1400" spc="5" dirty="0">
                          <a:latin typeface="+mn-lt"/>
                          <a:ea typeface="Times New Roman"/>
                          <a:cs typeface="Times New Roman"/>
                        </a:rPr>
                        <a:t>ı</a:t>
                      </a:r>
                      <a:r>
                        <a:rPr lang="tr-TR" sz="1400" spc="-10" dirty="0">
                          <a:latin typeface="+mn-lt"/>
                          <a:ea typeface="Times New Roman"/>
                          <a:cs typeface="Times New Roman"/>
                        </a:rPr>
                        <a:t>ğ</a:t>
                      </a:r>
                      <a:r>
                        <a:rPr lang="tr-TR" sz="1400" dirty="0">
                          <a:latin typeface="+mn-lt"/>
                          <a:ea typeface="Times New Roman"/>
                          <a:cs typeface="Times New Roman"/>
                        </a:rPr>
                        <a:t>ı</a:t>
                      </a:r>
                      <a:r>
                        <a:rPr lang="tr-TR" sz="1400" spc="-85" dirty="0">
                          <a:latin typeface="+mn-lt"/>
                          <a:ea typeface="Times New Roman"/>
                          <a:cs typeface="Times New Roman"/>
                        </a:rPr>
                        <a:t> </a:t>
                      </a:r>
                      <a:r>
                        <a:rPr lang="tr-TR" sz="1400" spc="15" dirty="0">
                          <a:latin typeface="+mn-lt"/>
                          <a:ea typeface="Times New Roman"/>
                          <a:cs typeface="Times New Roman"/>
                        </a:rPr>
                        <a:t>M</a:t>
                      </a:r>
                      <a:r>
                        <a:rPr lang="tr-TR" sz="1400" spc="-10" dirty="0">
                          <a:latin typeface="+mn-lt"/>
                          <a:ea typeface="Times New Roman"/>
                          <a:cs typeface="Times New Roman"/>
                        </a:rPr>
                        <a:t>ü</a:t>
                      </a:r>
                      <a:r>
                        <a:rPr lang="tr-TR" sz="1400" spc="5" dirty="0">
                          <a:latin typeface="+mn-lt"/>
                          <a:ea typeface="Times New Roman"/>
                          <a:cs typeface="Times New Roman"/>
                        </a:rPr>
                        <a:t>d</a:t>
                      </a:r>
                      <a:r>
                        <a:rPr lang="tr-TR" sz="1400" spc="-10" dirty="0">
                          <a:latin typeface="+mn-lt"/>
                          <a:ea typeface="Times New Roman"/>
                          <a:cs typeface="Times New Roman"/>
                        </a:rPr>
                        <a:t>ü</a:t>
                      </a:r>
                      <a:r>
                        <a:rPr lang="tr-TR" sz="1400" dirty="0">
                          <a:latin typeface="+mn-lt"/>
                          <a:ea typeface="Times New Roman"/>
                          <a:cs typeface="Times New Roman"/>
                        </a:rPr>
                        <a:t>r</a:t>
                      </a:r>
                      <a:r>
                        <a:rPr lang="tr-TR" sz="1400" spc="10" dirty="0">
                          <a:latin typeface="+mn-lt"/>
                          <a:ea typeface="Times New Roman"/>
                          <a:cs typeface="Times New Roman"/>
                        </a:rPr>
                        <a:t>l</a:t>
                      </a:r>
                      <a:r>
                        <a:rPr lang="tr-TR" sz="1400" spc="-10" dirty="0">
                          <a:latin typeface="+mn-lt"/>
                          <a:ea typeface="Times New Roman"/>
                          <a:cs typeface="Times New Roman"/>
                        </a:rPr>
                        <a:t>ü</a:t>
                      </a:r>
                      <a:r>
                        <a:rPr lang="tr-TR" sz="1400" spc="5" dirty="0">
                          <a:latin typeface="+mn-lt"/>
                          <a:ea typeface="Times New Roman"/>
                          <a:cs typeface="Times New Roman"/>
                        </a:rPr>
                        <a:t>ğ</a:t>
                      </a:r>
                      <a:r>
                        <a:rPr lang="tr-TR" sz="1400" dirty="0">
                          <a:latin typeface="+mn-lt"/>
                          <a:ea typeface="Times New Roman"/>
                          <a:cs typeface="Times New Roman"/>
                        </a:rPr>
                        <a:t>ü</a:t>
                      </a:r>
                      <a:r>
                        <a:rPr lang="tr-TR" sz="1400" spc="-85" dirty="0">
                          <a:latin typeface="+mn-lt"/>
                          <a:ea typeface="Times New Roman"/>
                          <a:cs typeface="Times New Roman"/>
                        </a:rPr>
                        <a:t> </a:t>
                      </a:r>
                      <a:r>
                        <a:rPr lang="tr-TR" sz="1400" dirty="0">
                          <a:latin typeface="+mn-lt"/>
                          <a:ea typeface="Times New Roman"/>
                          <a:cs typeface="Times New Roman"/>
                        </a:rPr>
                        <a:t>i</a:t>
                      </a:r>
                      <a:r>
                        <a:rPr lang="tr-TR" sz="1400" spc="-10" dirty="0">
                          <a:latin typeface="+mn-lt"/>
                          <a:ea typeface="Times New Roman"/>
                          <a:cs typeface="Times New Roman"/>
                        </a:rPr>
                        <a:t>ş</a:t>
                      </a:r>
                      <a:r>
                        <a:rPr lang="tr-TR" sz="1400" spc="5" dirty="0">
                          <a:latin typeface="+mn-lt"/>
                          <a:ea typeface="Times New Roman"/>
                          <a:cs typeface="Times New Roman"/>
                        </a:rPr>
                        <a:t>b</a:t>
                      </a:r>
                      <a:r>
                        <a:rPr lang="tr-TR" sz="1400" dirty="0">
                          <a:latin typeface="+mn-lt"/>
                          <a:ea typeface="Times New Roman"/>
                          <a:cs typeface="Times New Roman"/>
                        </a:rPr>
                        <a:t>i</a:t>
                      </a:r>
                      <a:r>
                        <a:rPr lang="tr-TR" sz="1400" spc="15" dirty="0">
                          <a:latin typeface="+mn-lt"/>
                          <a:ea typeface="Times New Roman"/>
                          <a:cs typeface="Times New Roman"/>
                        </a:rPr>
                        <a:t>r</a:t>
                      </a:r>
                      <a:r>
                        <a:rPr lang="tr-TR" sz="1400" spc="10" dirty="0">
                          <a:latin typeface="+mn-lt"/>
                          <a:ea typeface="Times New Roman"/>
                          <a:cs typeface="Times New Roman"/>
                        </a:rPr>
                        <a:t>l</a:t>
                      </a:r>
                      <a:r>
                        <a:rPr lang="tr-TR" sz="1400" dirty="0">
                          <a:latin typeface="+mn-lt"/>
                          <a:ea typeface="Times New Roman"/>
                          <a:cs typeface="Times New Roman"/>
                        </a:rPr>
                        <a:t>i</a:t>
                      </a:r>
                      <a:r>
                        <a:rPr lang="tr-TR" sz="1400" spc="-10" dirty="0">
                          <a:latin typeface="+mn-lt"/>
                          <a:ea typeface="Times New Roman"/>
                          <a:cs typeface="Times New Roman"/>
                        </a:rPr>
                        <a:t>ğ</a:t>
                      </a:r>
                      <a:r>
                        <a:rPr lang="tr-TR" sz="1400" dirty="0">
                          <a:latin typeface="+mn-lt"/>
                          <a:ea typeface="Times New Roman"/>
                          <a:cs typeface="Times New Roman"/>
                        </a:rPr>
                        <a:t>i</a:t>
                      </a:r>
                      <a:r>
                        <a:rPr lang="tr-TR" sz="1400" spc="-85" dirty="0">
                          <a:latin typeface="+mn-lt"/>
                          <a:ea typeface="Times New Roman"/>
                          <a:cs typeface="Times New Roman"/>
                        </a:rPr>
                        <a:t> </a:t>
                      </a:r>
                      <a:r>
                        <a:rPr lang="tr-TR" sz="1400" dirty="0">
                          <a:latin typeface="+mn-lt"/>
                          <a:ea typeface="Times New Roman"/>
                          <a:cs typeface="Times New Roman"/>
                        </a:rPr>
                        <a:t>ile</a:t>
                      </a:r>
                      <a:r>
                        <a:rPr lang="tr-TR" sz="1400" spc="-8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a:t>
                      </a:r>
                      <a:r>
                        <a:rPr lang="tr-TR" sz="1400" spc="10" dirty="0">
                          <a:latin typeface="+mn-lt"/>
                          <a:ea typeface="Times New Roman"/>
                          <a:cs typeface="Times New Roman"/>
                        </a:rPr>
                        <a:t>e</a:t>
                      </a:r>
                      <a:r>
                        <a:rPr lang="tr-TR" sz="1400" spc="-10" dirty="0">
                          <a:latin typeface="+mn-lt"/>
                          <a:ea typeface="Times New Roman"/>
                          <a:cs typeface="Times New Roman"/>
                        </a:rPr>
                        <a:t>n</a:t>
                      </a:r>
                      <a:r>
                        <a:rPr lang="tr-TR" sz="1400" dirty="0">
                          <a:latin typeface="+mn-lt"/>
                          <a:ea typeface="Times New Roman"/>
                          <a:cs typeface="Times New Roman"/>
                        </a:rPr>
                        <a:t>cile</a:t>
                      </a:r>
                      <a:r>
                        <a:rPr lang="tr-TR" sz="1400" spc="5" dirty="0">
                          <a:latin typeface="+mn-lt"/>
                          <a:ea typeface="Times New Roman"/>
                          <a:cs typeface="Times New Roman"/>
                        </a:rPr>
                        <a:t>r</a:t>
                      </a:r>
                      <a:r>
                        <a:rPr lang="tr-TR" sz="1400" spc="10" dirty="0">
                          <a:latin typeface="+mn-lt"/>
                          <a:ea typeface="Times New Roman"/>
                          <a:cs typeface="Times New Roman"/>
                        </a:rPr>
                        <a:t>i</a:t>
                      </a:r>
                      <a:r>
                        <a:rPr lang="tr-TR" sz="1400" dirty="0">
                          <a:latin typeface="+mn-lt"/>
                          <a:ea typeface="Times New Roman"/>
                          <a:cs typeface="Times New Roman"/>
                        </a:rPr>
                        <a:t>n</a:t>
                      </a:r>
                      <a:r>
                        <a:rPr lang="tr-TR" sz="1400" spc="-60" dirty="0">
                          <a:latin typeface="+mn-lt"/>
                          <a:ea typeface="Times New Roman"/>
                          <a:cs typeface="Times New Roman"/>
                        </a:rPr>
                        <a:t> </a:t>
                      </a:r>
                      <a:r>
                        <a:rPr lang="tr-TR" sz="1400" spc="5" dirty="0">
                          <a:latin typeface="+mn-lt"/>
                          <a:ea typeface="Times New Roman"/>
                          <a:cs typeface="Times New Roman"/>
                        </a:rPr>
                        <a:t>ob</a:t>
                      </a:r>
                      <a:r>
                        <a:rPr lang="tr-TR" sz="1400" dirty="0">
                          <a:latin typeface="+mn-lt"/>
                          <a:ea typeface="Times New Roman"/>
                          <a:cs typeface="Times New Roman"/>
                        </a:rPr>
                        <a:t>ezite</a:t>
                      </a:r>
                      <a:r>
                        <a:rPr lang="tr-TR" sz="1400" spc="-85" dirty="0">
                          <a:latin typeface="+mn-lt"/>
                          <a:ea typeface="Times New Roman"/>
                          <a:cs typeface="Times New Roman"/>
                        </a:rPr>
                        <a:t> </a:t>
                      </a:r>
                      <a:r>
                        <a:rPr lang="tr-TR" sz="1400" spc="-10" dirty="0">
                          <a:latin typeface="+mn-lt"/>
                          <a:ea typeface="Times New Roman"/>
                          <a:cs typeface="Times New Roman"/>
                        </a:rPr>
                        <a:t>k</a:t>
                      </a:r>
                      <a:r>
                        <a:rPr lang="tr-TR" sz="1400" spc="15" dirty="0">
                          <a:latin typeface="+mn-lt"/>
                          <a:ea typeface="Times New Roman"/>
                          <a:cs typeface="Times New Roman"/>
                        </a:rPr>
                        <a:t>o</a:t>
                      </a:r>
                      <a:r>
                        <a:rPr lang="tr-TR" sz="1400" spc="-10" dirty="0">
                          <a:latin typeface="+mn-lt"/>
                          <a:ea typeface="Times New Roman"/>
                          <a:cs typeface="Times New Roman"/>
                        </a:rPr>
                        <a:t>n</a:t>
                      </a:r>
                      <a:r>
                        <a:rPr lang="tr-TR" sz="1400" spc="5" dirty="0">
                          <a:latin typeface="+mn-lt"/>
                          <a:ea typeface="Times New Roman"/>
                          <a:cs typeface="Times New Roman"/>
                        </a:rPr>
                        <a:t>u</a:t>
                      </a:r>
                      <a:r>
                        <a:rPr lang="tr-TR" sz="1400" spc="-5" dirty="0">
                          <a:latin typeface="+mn-lt"/>
                          <a:ea typeface="Times New Roman"/>
                          <a:cs typeface="Times New Roman"/>
                        </a:rPr>
                        <a:t>s</a:t>
                      </a:r>
                      <a:r>
                        <a:rPr lang="tr-TR" sz="1400" spc="5" dirty="0">
                          <a:latin typeface="+mn-lt"/>
                          <a:ea typeface="Times New Roman"/>
                          <a:cs typeface="Times New Roman"/>
                        </a:rPr>
                        <a:t>u</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7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il</a:t>
                      </a:r>
                      <a:r>
                        <a:rPr lang="tr-TR" sz="1400" spc="-10" dirty="0">
                          <a:latin typeface="+mn-lt"/>
                          <a:ea typeface="Times New Roman"/>
                          <a:cs typeface="Times New Roman"/>
                        </a:rPr>
                        <a:t>g</a:t>
                      </a:r>
                      <a:r>
                        <a:rPr lang="tr-TR" sz="1400" spc="10" dirty="0">
                          <a:latin typeface="+mn-lt"/>
                          <a:ea typeface="Times New Roman"/>
                          <a:cs typeface="Times New Roman"/>
                        </a:rPr>
                        <a:t>i</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spc="5" dirty="0">
                          <a:latin typeface="+mn-lt"/>
                          <a:ea typeface="Times New Roman"/>
                          <a:cs typeface="Times New Roman"/>
                        </a:rPr>
                        <a:t>i</a:t>
                      </a:r>
                      <a:r>
                        <a:rPr lang="tr-TR" sz="1400" dirty="0">
                          <a:latin typeface="+mn-lt"/>
                          <a:ea typeface="Times New Roman"/>
                          <a:cs typeface="Times New Roman"/>
                        </a:rPr>
                        <a:t>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E</a:t>
                      </a:r>
                      <a:r>
                        <a:rPr lang="tr-TR" sz="1400" spc="-10" dirty="0">
                          <a:latin typeface="+mn-lt"/>
                          <a:ea typeface="Times New Roman"/>
                          <a:cs typeface="Times New Roman"/>
                        </a:rPr>
                        <a:t>ğ</a:t>
                      </a:r>
                      <a:r>
                        <a:rPr lang="tr-TR" sz="1400" dirty="0">
                          <a:latin typeface="+mn-lt"/>
                          <a:ea typeface="Times New Roman"/>
                          <a:cs typeface="Times New Roman"/>
                        </a:rPr>
                        <a:t>it</a:t>
                      </a:r>
                      <a:r>
                        <a:rPr lang="tr-TR" sz="1400" spc="5" dirty="0">
                          <a:latin typeface="+mn-lt"/>
                          <a:ea typeface="Times New Roman"/>
                          <a:cs typeface="Times New Roman"/>
                        </a:rPr>
                        <a:t>i</a:t>
                      </a:r>
                      <a:r>
                        <a:rPr lang="tr-TR" sz="1400" dirty="0">
                          <a:latin typeface="+mn-lt"/>
                          <a:ea typeface="Times New Roman"/>
                          <a:cs typeface="Times New Roman"/>
                        </a:rPr>
                        <a:t>m</a:t>
                      </a:r>
                      <a:r>
                        <a:rPr lang="tr-TR" sz="1400" spc="-45" dirty="0">
                          <a:latin typeface="+mn-lt"/>
                          <a:ea typeface="Times New Roman"/>
                          <a:cs typeface="Times New Roman"/>
                        </a:rPr>
                        <a:t> </a:t>
                      </a:r>
                      <a:r>
                        <a:rPr lang="tr-TR" sz="1400" dirty="0">
                          <a:latin typeface="+mn-lt"/>
                          <a:ea typeface="Times New Roman"/>
                          <a:cs typeface="Times New Roman"/>
                        </a:rPr>
                        <a:t>al</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r>
                        <a:rPr lang="tr-TR" sz="1400" spc="-25"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a</a:t>
                      </a:r>
                      <a:r>
                        <a:rPr lang="tr-TR" sz="1400" spc="-25" dirty="0">
                          <a:latin typeface="+mn-lt"/>
                          <a:ea typeface="Times New Roman"/>
                          <a:cs typeface="Times New Roman"/>
                        </a:rPr>
                        <a:t>y</a:t>
                      </a:r>
                      <a:r>
                        <a:rPr lang="tr-TR" sz="1400" dirty="0">
                          <a:latin typeface="+mn-lt"/>
                          <a:ea typeface="Times New Roman"/>
                          <a:cs typeface="Times New Roman"/>
                        </a:rPr>
                        <a:t>ıları</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27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65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65" dirty="0">
                          <a:latin typeface="+mn-lt"/>
                          <a:ea typeface="Times New Roman"/>
                          <a:cs typeface="Times New Roman"/>
                        </a:rPr>
                        <a:t> </a:t>
                      </a:r>
                      <a:r>
                        <a:rPr lang="tr-TR" sz="1400" spc="5" dirty="0">
                          <a:latin typeface="+mn-lt"/>
                          <a:ea typeface="Times New Roman"/>
                          <a:cs typeface="Times New Roman"/>
                        </a:rPr>
                        <a:t>d</a:t>
                      </a:r>
                      <a:r>
                        <a:rPr lang="tr-TR" sz="1400" dirty="0">
                          <a:latin typeface="+mn-lt"/>
                          <a:ea typeface="Times New Roman"/>
                          <a:cs typeface="Times New Roman"/>
                        </a:rPr>
                        <a:t>ı</a:t>
                      </a:r>
                      <a:r>
                        <a:rPr lang="tr-TR" sz="1400" spc="-10" dirty="0">
                          <a:latin typeface="+mn-lt"/>
                          <a:ea typeface="Times New Roman"/>
                          <a:cs typeface="Times New Roman"/>
                        </a:rPr>
                        <a:t>ş</a:t>
                      </a:r>
                      <a:r>
                        <a:rPr lang="tr-TR" sz="1400" dirty="0">
                          <a:latin typeface="+mn-lt"/>
                          <a:ea typeface="Times New Roman"/>
                          <a:cs typeface="Times New Roman"/>
                        </a:rPr>
                        <a:t>ı</a:t>
                      </a:r>
                      <a:r>
                        <a:rPr lang="tr-TR" sz="1400" spc="-65"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10" dirty="0">
                          <a:latin typeface="+mn-lt"/>
                          <a:ea typeface="Times New Roman"/>
                          <a:cs typeface="Times New Roman"/>
                        </a:rPr>
                        <a:t>m</a:t>
                      </a:r>
                      <a:r>
                        <a:rPr lang="tr-TR" sz="1400" dirty="0">
                          <a:latin typeface="+mn-lt"/>
                          <a:ea typeface="Times New Roman"/>
                          <a:cs typeface="Times New Roman"/>
                        </a:rPr>
                        <a:t>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spc="10" dirty="0">
                          <a:latin typeface="+mn-lt"/>
                          <a:ea typeface="Times New Roman"/>
                          <a:cs typeface="Times New Roman"/>
                        </a:rPr>
                        <a:t>c</a:t>
                      </a:r>
                      <a:r>
                        <a:rPr lang="tr-TR" sz="1400" dirty="0">
                          <a:latin typeface="+mn-lt"/>
                          <a:ea typeface="Times New Roman"/>
                          <a:cs typeface="Times New Roman"/>
                        </a:rPr>
                        <a:t>i</a:t>
                      </a:r>
                      <a:r>
                        <a:rPr lang="tr-TR" sz="1400" spc="5" dirty="0">
                          <a:latin typeface="+mn-lt"/>
                          <a:ea typeface="Times New Roman"/>
                          <a:cs typeface="Times New Roman"/>
                        </a:rPr>
                        <a:t>l</a:t>
                      </a:r>
                      <a:r>
                        <a:rPr lang="tr-TR" sz="1400" dirty="0">
                          <a:latin typeface="+mn-lt"/>
                          <a:ea typeface="Times New Roman"/>
                          <a:cs typeface="Times New Roman"/>
                        </a:rPr>
                        <a:t>e</a:t>
                      </a:r>
                      <a:r>
                        <a:rPr lang="tr-TR" sz="1400" spc="5" dirty="0">
                          <a:latin typeface="+mn-lt"/>
                          <a:ea typeface="Times New Roman"/>
                          <a:cs typeface="Times New Roman"/>
                        </a:rPr>
                        <a:t>r</a:t>
                      </a:r>
                      <a:r>
                        <a:rPr lang="tr-TR" sz="1400" dirty="0">
                          <a:latin typeface="+mn-lt"/>
                          <a:ea typeface="Times New Roman"/>
                          <a:cs typeface="Times New Roman"/>
                        </a:rPr>
                        <a:t>in</a:t>
                      </a:r>
                      <a:r>
                        <a:rPr lang="tr-TR" sz="1400" spc="-65" dirty="0">
                          <a:latin typeface="+mn-lt"/>
                          <a:ea typeface="Times New Roman"/>
                          <a:cs typeface="Times New Roman"/>
                        </a:rPr>
                        <a:t> </a:t>
                      </a:r>
                      <a:r>
                        <a:rPr lang="tr-TR" sz="1400" dirty="0">
                          <a:latin typeface="+mn-lt"/>
                          <a:ea typeface="Times New Roman"/>
                          <a:cs typeface="Times New Roman"/>
                        </a:rPr>
                        <a:t>ilgi</a:t>
                      </a:r>
                      <a:r>
                        <a:rPr lang="tr-TR" sz="1400" spc="-6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spc="10"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10" dirty="0">
                          <a:latin typeface="+mn-lt"/>
                          <a:ea typeface="Times New Roman"/>
                          <a:cs typeface="Times New Roman"/>
                        </a:rPr>
                        <a:t>g</a:t>
                      </a:r>
                      <a:r>
                        <a:rPr lang="tr-TR" sz="1400" spc="5" dirty="0">
                          <a:latin typeface="+mn-lt"/>
                          <a:ea typeface="Times New Roman"/>
                          <a:cs typeface="Times New Roman"/>
                        </a:rPr>
                        <a:t>ö</a:t>
                      </a:r>
                      <a:r>
                        <a:rPr lang="tr-TR" sz="1400" dirty="0">
                          <a:latin typeface="+mn-lt"/>
                          <a:ea typeface="Times New Roman"/>
                          <a:cs typeface="Times New Roman"/>
                        </a:rPr>
                        <a:t>re</a:t>
                      </a:r>
                      <a:r>
                        <a:rPr lang="tr-TR" sz="1400" spc="-60" dirty="0">
                          <a:latin typeface="+mn-lt"/>
                          <a:ea typeface="Times New Roman"/>
                          <a:cs typeface="Times New Roman"/>
                        </a:rPr>
                        <a:t> </a:t>
                      </a:r>
                      <a:r>
                        <a:rPr lang="tr-TR" sz="1400" dirty="0">
                          <a:latin typeface="+mn-lt"/>
                          <a:ea typeface="Times New Roman"/>
                          <a:cs typeface="Times New Roman"/>
                        </a:rPr>
                        <a:t>fizi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60" dirty="0">
                          <a:latin typeface="+mn-lt"/>
                          <a:ea typeface="Times New Roman"/>
                          <a:cs typeface="Times New Roman"/>
                        </a:rPr>
                        <a:t> </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t</a:t>
                      </a:r>
                      <a:r>
                        <a:rPr lang="tr-TR" sz="1400" spc="5" dirty="0">
                          <a:latin typeface="+mn-lt"/>
                          <a:ea typeface="Times New Roman"/>
                          <a:cs typeface="Times New Roman"/>
                        </a:rPr>
                        <a:t>i</a:t>
                      </a:r>
                      <a:r>
                        <a:rPr lang="tr-TR" sz="1400" spc="-10" dirty="0">
                          <a:latin typeface="+mn-lt"/>
                          <a:ea typeface="Times New Roman"/>
                          <a:cs typeface="Times New Roman"/>
                        </a:rPr>
                        <a:t>v</a:t>
                      </a:r>
                      <a:r>
                        <a:rPr lang="tr-TR" sz="1400" dirty="0">
                          <a:latin typeface="+mn-lt"/>
                          <a:ea typeface="Times New Roman"/>
                          <a:cs typeface="Times New Roman"/>
                        </a:rPr>
                        <a:t>ite</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50"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Etkinliklerine</a:t>
                      </a:r>
                      <a:r>
                        <a:rPr lang="tr-TR" sz="1400" spc="-75" dirty="0">
                          <a:latin typeface="+mn-lt"/>
                          <a:ea typeface="Times New Roman"/>
                          <a:cs typeface="Times New Roman"/>
                        </a:rPr>
                        <a:t> </a:t>
                      </a:r>
                      <a:r>
                        <a:rPr lang="tr-TR" sz="1400" dirty="0">
                          <a:latin typeface="+mn-lt"/>
                          <a:ea typeface="Times New Roman"/>
                          <a:cs typeface="Times New Roman"/>
                        </a:rPr>
                        <a:t>(</a:t>
                      </a:r>
                      <a:r>
                        <a:rPr lang="tr-TR" sz="1400" spc="5" dirty="0">
                          <a:latin typeface="+mn-lt"/>
                          <a:ea typeface="Times New Roman"/>
                          <a:cs typeface="Times New Roman"/>
                        </a:rPr>
                        <a:t>b</a:t>
                      </a:r>
                      <a:r>
                        <a:rPr lang="tr-TR" sz="1400" dirty="0">
                          <a:latin typeface="+mn-lt"/>
                          <a:ea typeface="Times New Roman"/>
                          <a:cs typeface="Times New Roman"/>
                        </a:rPr>
                        <a:t>i</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let</a:t>
                      </a:r>
                      <a:r>
                        <a:rPr lang="tr-TR" sz="1400" spc="-60"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ü</a:t>
                      </a:r>
                      <a:r>
                        <a:rPr lang="tr-TR" sz="1400" spc="15" dirty="0">
                          <a:latin typeface="+mn-lt"/>
                          <a:ea typeface="Times New Roman"/>
                          <a:cs typeface="Times New Roman"/>
                        </a:rPr>
                        <a:t>r</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70" dirty="0">
                          <a:latin typeface="+mn-lt"/>
                          <a:ea typeface="Times New Roman"/>
                          <a:cs typeface="Times New Roman"/>
                        </a:rPr>
                        <a:t> </a:t>
                      </a:r>
                      <a:r>
                        <a:rPr lang="tr-TR" sz="1400" spc="-10" dirty="0">
                          <a:latin typeface="+mn-lt"/>
                          <a:ea typeface="Times New Roman"/>
                          <a:cs typeface="Times New Roman"/>
                        </a:rPr>
                        <a:t>yü</a:t>
                      </a:r>
                      <a:r>
                        <a:rPr lang="tr-TR" sz="1400" spc="15" dirty="0">
                          <a:latin typeface="+mn-lt"/>
                          <a:ea typeface="Times New Roman"/>
                          <a:cs typeface="Times New Roman"/>
                        </a:rPr>
                        <a:t>r</a:t>
                      </a:r>
                      <a:r>
                        <a:rPr lang="tr-TR" sz="1400" spc="5" dirty="0">
                          <a:latin typeface="+mn-lt"/>
                          <a:ea typeface="Times New Roman"/>
                          <a:cs typeface="Times New Roman"/>
                        </a:rPr>
                        <a:t>ü</a:t>
                      </a:r>
                      <a:r>
                        <a:rPr lang="tr-TR" sz="1400" spc="-10" dirty="0">
                          <a:latin typeface="+mn-lt"/>
                          <a:ea typeface="Times New Roman"/>
                          <a:cs typeface="Times New Roman"/>
                        </a:rPr>
                        <a:t>y</a:t>
                      </a:r>
                      <a:r>
                        <a:rPr lang="tr-TR" sz="1400" spc="5" dirty="0">
                          <a:latin typeface="+mn-lt"/>
                          <a:ea typeface="Times New Roman"/>
                          <a:cs typeface="Times New Roman"/>
                        </a:rPr>
                        <a:t>ü</a:t>
                      </a:r>
                      <a:r>
                        <a:rPr lang="tr-TR" sz="1400" spc="-10" dirty="0">
                          <a:latin typeface="+mn-lt"/>
                          <a:ea typeface="Times New Roman"/>
                          <a:cs typeface="Times New Roman"/>
                        </a:rPr>
                        <a:t>ş</a:t>
                      </a:r>
                      <a:r>
                        <a:rPr lang="tr-TR" sz="1400" dirty="0">
                          <a:latin typeface="+mn-lt"/>
                          <a:ea typeface="Times New Roman"/>
                          <a:cs typeface="Times New Roman"/>
                        </a:rPr>
                        <a:t>,</a:t>
                      </a:r>
                      <a:r>
                        <a:rPr lang="tr-TR" sz="1400" spc="-60" dirty="0">
                          <a:latin typeface="+mn-lt"/>
                          <a:ea typeface="Times New Roman"/>
                          <a:cs typeface="Times New Roman"/>
                        </a:rPr>
                        <a:t> </a:t>
                      </a:r>
                      <a:r>
                        <a:rPr lang="tr-TR" sz="1400" spc="-10" dirty="0">
                          <a:latin typeface="+mn-lt"/>
                          <a:ea typeface="Times New Roman"/>
                          <a:cs typeface="Times New Roman"/>
                        </a:rPr>
                        <a:t>yü</a:t>
                      </a:r>
                      <a:r>
                        <a:rPr lang="tr-TR" sz="1400" spc="10" dirty="0">
                          <a:latin typeface="+mn-lt"/>
                          <a:ea typeface="Times New Roman"/>
                          <a:cs typeface="Times New Roman"/>
                        </a:rPr>
                        <a:t>z</a:t>
                      </a:r>
                      <a:r>
                        <a:rPr lang="tr-TR" sz="1400" spc="-25" dirty="0">
                          <a:latin typeface="+mn-lt"/>
                          <a:ea typeface="Times New Roman"/>
                          <a:cs typeface="Times New Roman"/>
                        </a:rPr>
                        <a:t>m</a:t>
                      </a:r>
                      <a:r>
                        <a:rPr lang="tr-TR" sz="1400" dirty="0">
                          <a:latin typeface="+mn-lt"/>
                          <a:ea typeface="Times New Roman"/>
                          <a:cs typeface="Times New Roman"/>
                        </a:rPr>
                        <a:t>e,</a:t>
                      </a:r>
                      <a:r>
                        <a:rPr lang="tr-TR" sz="1400" spc="-60" dirty="0">
                          <a:latin typeface="+mn-lt"/>
                          <a:ea typeface="Times New Roman"/>
                          <a:cs typeface="Times New Roman"/>
                        </a:rPr>
                        <a:t> </a:t>
                      </a:r>
                      <a:r>
                        <a:rPr lang="tr-TR" sz="1400" spc="-10" dirty="0">
                          <a:latin typeface="+mn-lt"/>
                          <a:ea typeface="Times New Roman"/>
                          <a:cs typeface="Times New Roman"/>
                        </a:rPr>
                        <a:t>f</a:t>
                      </a:r>
                      <a:r>
                        <a:rPr lang="tr-TR" sz="1400" spc="5" dirty="0">
                          <a:latin typeface="+mn-lt"/>
                          <a:ea typeface="Times New Roman"/>
                          <a:cs typeface="Times New Roman"/>
                        </a:rPr>
                        <a:t>u</a:t>
                      </a:r>
                      <a:r>
                        <a:rPr lang="tr-TR" sz="1400" dirty="0">
                          <a:latin typeface="+mn-lt"/>
                          <a:ea typeface="Times New Roman"/>
                          <a:cs typeface="Times New Roman"/>
                        </a:rPr>
                        <a:t>tb</a:t>
                      </a:r>
                      <a:r>
                        <a:rPr lang="tr-TR" sz="1400" spc="5" dirty="0">
                          <a:latin typeface="+mn-lt"/>
                          <a:ea typeface="Times New Roman"/>
                          <a:cs typeface="Times New Roman"/>
                        </a:rPr>
                        <a:t>o</a:t>
                      </a:r>
                      <a:r>
                        <a:rPr lang="tr-TR" sz="1400" dirty="0">
                          <a:latin typeface="+mn-lt"/>
                          <a:ea typeface="Times New Roman"/>
                          <a:cs typeface="Times New Roman"/>
                        </a:rPr>
                        <a:t>l</a:t>
                      </a:r>
                      <a:r>
                        <a:rPr lang="tr-TR" sz="1400" spc="-75" dirty="0">
                          <a:latin typeface="+mn-lt"/>
                          <a:ea typeface="Times New Roman"/>
                          <a:cs typeface="Times New Roman"/>
                        </a:rPr>
                        <a:t> </a:t>
                      </a:r>
                      <a:r>
                        <a:rPr lang="tr-TR" sz="1400" spc="-5" dirty="0">
                          <a:latin typeface="+mn-lt"/>
                          <a:ea typeface="Times New Roman"/>
                          <a:cs typeface="Times New Roman"/>
                        </a:rPr>
                        <a:t>v</a:t>
                      </a:r>
                      <a:r>
                        <a:rPr lang="tr-TR" sz="1400" spc="5" dirty="0">
                          <a:latin typeface="+mn-lt"/>
                          <a:ea typeface="Times New Roman"/>
                          <a:cs typeface="Times New Roman"/>
                        </a:rPr>
                        <a:t>b</a:t>
                      </a:r>
                      <a:r>
                        <a:rPr lang="tr-TR" sz="1400" dirty="0">
                          <a:latin typeface="+mn-lt"/>
                          <a:ea typeface="Times New Roman"/>
                          <a:cs typeface="Times New Roman"/>
                        </a:rPr>
                        <a:t>.)</a:t>
                      </a:r>
                      <a:r>
                        <a:rPr lang="tr-TR" sz="1400" spc="-70" dirty="0">
                          <a:latin typeface="+mn-lt"/>
                          <a:ea typeface="Times New Roman"/>
                          <a:cs typeface="Times New Roman"/>
                        </a:rPr>
                        <a:t> </a:t>
                      </a:r>
                      <a:r>
                        <a:rPr lang="tr-TR" sz="1400" spc="-10" dirty="0">
                          <a:latin typeface="+mn-lt"/>
                          <a:ea typeface="Times New Roman"/>
                          <a:cs typeface="Times New Roman"/>
                        </a:rPr>
                        <a:t>y</a:t>
                      </a:r>
                      <a:r>
                        <a:rPr lang="tr-TR" sz="1400" spc="5" dirty="0">
                          <a:latin typeface="+mn-lt"/>
                          <a:ea typeface="Times New Roman"/>
                          <a:cs typeface="Times New Roman"/>
                        </a:rPr>
                        <a:t>ö</a:t>
                      </a:r>
                      <a:r>
                        <a:rPr lang="tr-TR" sz="1400" spc="-10" dirty="0">
                          <a:latin typeface="+mn-lt"/>
                          <a:ea typeface="Times New Roman"/>
                          <a:cs typeface="Times New Roman"/>
                        </a:rPr>
                        <a:t>n</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esi</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70" dirty="0">
                          <a:latin typeface="+mn-lt"/>
                          <a:ea typeface="Times New Roman"/>
                          <a:cs typeface="Times New Roman"/>
                        </a:rPr>
                        <a:t> </a:t>
                      </a:r>
                      <a:r>
                        <a:rPr lang="tr-TR" sz="1400" dirty="0">
                          <a:latin typeface="+mn-lt"/>
                          <a:ea typeface="Times New Roman"/>
                          <a:cs typeface="Times New Roman"/>
                        </a:rPr>
                        <a:t>t</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ibi</a:t>
                      </a:r>
                      <a:r>
                        <a:rPr lang="tr-TR" sz="1400" spc="-10" dirty="0">
                          <a:latin typeface="+mn-lt"/>
                          <a:ea typeface="Times New Roman"/>
                          <a:cs typeface="Times New Roman"/>
                        </a:rPr>
                        <a:t>n</a:t>
                      </a:r>
                      <a:r>
                        <a:rPr lang="tr-TR" sz="1400" spc="10" dirty="0">
                          <a:latin typeface="+mn-lt"/>
                          <a:ea typeface="Times New Roman"/>
                          <a:cs typeface="Times New Roman"/>
                        </a:rPr>
                        <a:t>i</a:t>
                      </a:r>
                      <a:r>
                        <a:rPr lang="tr-TR" sz="1400" dirty="0">
                          <a:latin typeface="+mn-lt"/>
                          <a:ea typeface="Times New Roman"/>
                          <a:cs typeface="Times New Roman"/>
                        </a:rPr>
                        <a:t>n</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spc="-5" dirty="0">
                          <a:latin typeface="+mn-lt"/>
                          <a:ea typeface="Times New Roman"/>
                          <a:cs typeface="Times New Roman"/>
                        </a:rPr>
                        <a:t>F</a:t>
                      </a:r>
                      <a:r>
                        <a:rPr lang="tr-TR" sz="1400" dirty="0">
                          <a:latin typeface="+mn-lt"/>
                          <a:ea typeface="Times New Roman"/>
                          <a:cs typeface="Times New Roman"/>
                        </a:rPr>
                        <a:t>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35" dirty="0">
                          <a:latin typeface="+mn-lt"/>
                          <a:ea typeface="Times New Roman"/>
                          <a:cs typeface="Times New Roman"/>
                        </a:rPr>
                        <a:t> </a:t>
                      </a:r>
                      <a:r>
                        <a:rPr lang="tr-TR" sz="1400" dirty="0">
                          <a:latin typeface="+mn-lt"/>
                          <a:ea typeface="Times New Roman"/>
                          <a:cs typeface="Times New Roman"/>
                        </a:rPr>
                        <a:t>a</a:t>
                      </a:r>
                      <a:r>
                        <a:rPr lang="tr-TR" sz="1400" spc="5" dirty="0">
                          <a:latin typeface="+mn-lt"/>
                          <a:ea typeface="Times New Roman"/>
                          <a:cs typeface="Times New Roman"/>
                        </a:rPr>
                        <a:t>k</a:t>
                      </a:r>
                      <a:r>
                        <a:rPr lang="tr-TR" sz="1400" dirty="0">
                          <a:latin typeface="+mn-lt"/>
                          <a:ea typeface="Times New Roman"/>
                          <a:cs typeface="Times New Roman"/>
                        </a:rPr>
                        <a:t>tivite</a:t>
                      </a:r>
                      <a:r>
                        <a:rPr lang="tr-TR" sz="1400" spc="-35"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35"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r>
                        <a:rPr lang="tr-TR" sz="1400" spc="-35" dirty="0">
                          <a:latin typeface="+mn-lt"/>
                          <a:ea typeface="Times New Roman"/>
                          <a:cs typeface="Times New Roman"/>
                        </a:rPr>
                        <a:t> </a:t>
                      </a:r>
                      <a:r>
                        <a:rPr lang="tr-TR" sz="1400" dirty="0">
                          <a:latin typeface="+mn-lt"/>
                          <a:ea typeface="Times New Roman"/>
                          <a:cs typeface="Times New Roman"/>
                        </a:rPr>
                        <a:t>et</a:t>
                      </a:r>
                      <a:r>
                        <a:rPr lang="tr-TR" sz="1400" spc="-5"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10" dirty="0">
                          <a:latin typeface="+mn-lt"/>
                          <a:ea typeface="Times New Roman"/>
                          <a:cs typeface="Times New Roman"/>
                        </a:rPr>
                        <a:t>l</a:t>
                      </a:r>
                      <a:r>
                        <a:rPr lang="tr-TR" sz="140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in</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İsimleri</a:t>
                      </a:r>
                      <a:r>
                        <a:rPr lang="tr-TR" sz="1400" spc="-35" dirty="0">
                          <a:latin typeface="+mn-lt"/>
                          <a:ea typeface="Times New Roman"/>
                          <a:cs typeface="Times New Roman"/>
                        </a:rPr>
                        <a:t> </a:t>
                      </a:r>
                      <a:r>
                        <a:rPr lang="tr-TR" sz="1400" spc="-5" dirty="0">
                          <a:latin typeface="+mn-lt"/>
                          <a:ea typeface="Times New Roman"/>
                          <a:cs typeface="Times New Roman"/>
                        </a:rPr>
                        <a:t>v</a:t>
                      </a:r>
                      <a:r>
                        <a:rPr lang="tr-TR" sz="1400" dirty="0">
                          <a:latin typeface="+mn-lt"/>
                          <a:ea typeface="Times New Roman"/>
                          <a:cs typeface="Times New Roman"/>
                        </a:rPr>
                        <a:t>e</a:t>
                      </a:r>
                      <a:r>
                        <a:rPr lang="tr-TR" sz="1400" spc="-3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u</a:t>
                      </a:r>
                      <a:r>
                        <a:rPr lang="tr-TR" sz="1400" spc="-30" dirty="0">
                          <a:latin typeface="+mn-lt"/>
                          <a:ea typeface="Times New Roman"/>
                          <a:cs typeface="Times New Roman"/>
                        </a:rPr>
                        <a:t> </a:t>
                      </a:r>
                      <a:r>
                        <a:rPr lang="tr-TR" sz="1400" dirty="0">
                          <a:latin typeface="+mn-lt"/>
                          <a:ea typeface="Times New Roman"/>
                          <a:cs typeface="Times New Roman"/>
                        </a:rPr>
                        <a:t>e</a:t>
                      </a:r>
                      <a:r>
                        <a:rPr lang="tr-TR" sz="1400" spc="20" dirty="0">
                          <a:latin typeface="+mn-lt"/>
                          <a:ea typeface="Times New Roman"/>
                          <a:cs typeface="Times New Roman"/>
                        </a:rPr>
                        <a:t>t</a:t>
                      </a:r>
                      <a:r>
                        <a:rPr lang="tr-TR" sz="1400" spc="-10"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l</a:t>
                      </a:r>
                      <a:r>
                        <a:rPr lang="tr-TR" sz="1400" spc="5"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leri</a:t>
                      </a:r>
                      <a:r>
                        <a:rPr lang="tr-TR" sz="1400" spc="-20" dirty="0">
                          <a:latin typeface="+mn-lt"/>
                          <a:ea typeface="Times New Roman"/>
                          <a:cs typeface="Times New Roman"/>
                        </a:rPr>
                        <a:t> </a:t>
                      </a:r>
                      <a:r>
                        <a:rPr lang="tr-TR" sz="1400" spc="-25" dirty="0">
                          <a:latin typeface="+mn-lt"/>
                          <a:ea typeface="Times New Roman"/>
                          <a:cs typeface="Times New Roman"/>
                        </a:rPr>
                        <a:t>y</a:t>
                      </a:r>
                      <a:r>
                        <a:rPr lang="tr-TR" sz="1400" dirty="0">
                          <a:latin typeface="+mn-lt"/>
                          <a:ea typeface="Times New Roman"/>
                          <a:cs typeface="Times New Roman"/>
                        </a:rPr>
                        <a:t>a</a:t>
                      </a:r>
                      <a:r>
                        <a:rPr lang="tr-TR" sz="1400" spc="5" dirty="0">
                          <a:latin typeface="+mn-lt"/>
                          <a:ea typeface="Times New Roman"/>
                          <a:cs typeface="Times New Roman"/>
                        </a:rPr>
                        <a:t>p</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0946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8698" y="1199535"/>
            <a:ext cx="10576778" cy="5658465"/>
          </a:xfrm>
        </p:spPr>
        <p:txBody>
          <a:bodyPr>
            <a:normAutofit fontScale="92500"/>
          </a:bodyPr>
          <a:lstStyle/>
          <a:p>
            <a:pPr algn="just">
              <a:lnSpc>
                <a:spcPct val="120000"/>
              </a:lnSpc>
              <a:buFont typeface="Wingdings" pitchFamily="2" charset="2"/>
              <a:buChar char="Ø"/>
            </a:pPr>
            <a:r>
              <a:rPr lang="tr-TR" dirty="0">
                <a:ea typeface="Times New Roman" pitchFamily="18" charset="0"/>
                <a:cs typeface="Times New Roman" pitchFamily="18" charset="0"/>
              </a:rPr>
              <a:t> </a:t>
            </a:r>
            <a:r>
              <a:rPr lang="tr-TR" sz="2600" dirty="0">
                <a:latin typeface="Calibri" panose="020F0502020204030204" pitchFamily="34" charset="0"/>
                <a:ea typeface="Times New Roman" pitchFamily="18" charset="0"/>
                <a:cs typeface="Calibri" panose="020F0502020204030204" pitchFamily="34" charset="0"/>
              </a:rPr>
              <a:t>Öğrencilerin aile hekimleri tarafından periyodik muayene ve </a:t>
            </a:r>
          </a:p>
          <a:p>
            <a:pPr marL="0" indent="0" algn="just">
              <a:lnSpc>
                <a:spcPct val="120000"/>
              </a:lnSpc>
              <a:buNone/>
            </a:pPr>
            <a:r>
              <a:rPr lang="tr-TR" sz="2600" dirty="0">
                <a:latin typeface="Calibri" panose="020F0502020204030204" pitchFamily="34" charset="0"/>
                <a:ea typeface="Times New Roman" pitchFamily="18" charset="0"/>
                <a:cs typeface="Calibri" panose="020F0502020204030204" pitchFamily="34" charset="0"/>
              </a:rPr>
              <a:t>izlemlerinin yapılması sağlanmalı, (ASM’ </a:t>
            </a:r>
            <a:r>
              <a:rPr lang="tr-TR" sz="2600" dirty="0" err="1">
                <a:latin typeface="Calibri" panose="020F0502020204030204" pitchFamily="34" charset="0"/>
                <a:ea typeface="Times New Roman" pitchFamily="18" charset="0"/>
                <a:cs typeface="Calibri" panose="020F0502020204030204" pitchFamily="34" charset="0"/>
              </a:rPr>
              <a:t>lerde</a:t>
            </a:r>
            <a:r>
              <a:rPr lang="tr-TR" sz="2600" dirty="0">
                <a:latin typeface="Calibri" panose="020F0502020204030204" pitchFamily="34" charset="0"/>
                <a:ea typeface="Times New Roman" pitchFamily="18" charset="0"/>
                <a:cs typeface="Calibri" panose="020F0502020204030204" pitchFamily="34" charset="0"/>
              </a:rPr>
              <a:t> yığılmalar olmayacak </a:t>
            </a:r>
          </a:p>
          <a:p>
            <a:pPr marL="0" indent="0" algn="just">
              <a:lnSpc>
                <a:spcPct val="120000"/>
              </a:lnSpc>
              <a:buNone/>
            </a:pPr>
            <a:r>
              <a:rPr lang="tr-TR" sz="2600" dirty="0">
                <a:latin typeface="Calibri" panose="020F0502020204030204" pitchFamily="34" charset="0"/>
                <a:ea typeface="Times New Roman" pitchFamily="18" charset="0"/>
                <a:cs typeface="Calibri" panose="020F0502020204030204" pitchFamily="34" charset="0"/>
              </a:rPr>
              <a:t>şekilde planlama yapılarak) aile hekimliği birimlerinden okula iletilen ve muayenenin yapıldığını gösteren Form-1 okulda saklanmalı, kayıt altına alınmalıdır.</a:t>
            </a:r>
          </a:p>
          <a:p>
            <a:pPr algn="just">
              <a:lnSpc>
                <a:spcPct val="120000"/>
              </a:lnSpc>
              <a:buFont typeface="Wingdings" pitchFamily="2" charset="2"/>
              <a:buChar char="Ø"/>
            </a:pPr>
            <a:r>
              <a:rPr lang="tr-TR" sz="2600" dirty="0">
                <a:latin typeface="Calibri" panose="020F0502020204030204" pitchFamily="34" charset="0"/>
                <a:ea typeface="Times New Roman" pitchFamily="18" charset="0"/>
                <a:cs typeface="Calibri" panose="020F0502020204030204" pitchFamily="34" charset="0"/>
              </a:rPr>
              <a:t> Elde edilen sayısal bilgiler okul değerlendirmeleri sırasında ve gerekli durumlarda Okul Değerlendirme Ekibi ile paylaşılmalıdır. </a:t>
            </a:r>
          </a:p>
          <a:p>
            <a:pPr algn="just">
              <a:lnSpc>
                <a:spcPct val="120000"/>
              </a:lnSpc>
              <a:buFont typeface="Wingdings" pitchFamily="2" charset="2"/>
              <a:buChar char="Ø"/>
            </a:pPr>
            <a:r>
              <a:rPr lang="tr-TR" sz="2600" dirty="0">
                <a:latin typeface="Calibri" panose="020F0502020204030204" pitchFamily="34" charset="0"/>
                <a:ea typeface="Times New Roman" pitchFamily="18" charset="0"/>
                <a:cs typeface="Calibri" panose="020F0502020204030204" pitchFamily="34" charset="0"/>
              </a:rPr>
              <a:t> Öğrenci izlemleri, yaşa özel çocuk- ergen izlemi olarak değerlendirilmeli ve izlem yıl içinde öğrenci ve ailenin uygun</a:t>
            </a:r>
            <a:r>
              <a:rPr lang="tr-TR" sz="2600" dirty="0">
                <a:latin typeface="Calibri" panose="020F0502020204030204" pitchFamily="34" charset="0"/>
                <a:cs typeface="Calibri" panose="020F0502020204030204" pitchFamily="34" charset="0"/>
              </a:rPr>
              <a:t> o</a:t>
            </a:r>
            <a:r>
              <a:rPr lang="tr-TR" sz="2600" dirty="0">
                <a:latin typeface="Calibri" panose="020F0502020204030204" pitchFamily="34" charset="0"/>
                <a:ea typeface="Times New Roman" pitchFamily="18" charset="0"/>
                <a:cs typeface="Calibri" panose="020F0502020204030204" pitchFamily="34" charset="0"/>
              </a:rPr>
              <a:t>ldukları bir zamanda gerçekleştirilebilmelidir. </a:t>
            </a:r>
          </a:p>
          <a:p>
            <a:pPr algn="just">
              <a:lnSpc>
                <a:spcPct val="120000"/>
              </a:lnSpc>
              <a:buFont typeface="Wingdings" pitchFamily="2" charset="2"/>
              <a:buChar char="Ø"/>
            </a:pPr>
            <a:r>
              <a:rPr lang="tr-TR" sz="2600" b="1" dirty="0">
                <a:latin typeface="Calibri" panose="020F0502020204030204" pitchFamily="34" charset="0"/>
                <a:cs typeface="Calibri" panose="020F0502020204030204" pitchFamily="34" charset="0"/>
              </a:rPr>
              <a:t>****    İzlemler her yıl periyodik olarak yapılacaktır. </a:t>
            </a:r>
          </a:p>
          <a:p>
            <a:endParaRPr lang="tr-TR" sz="260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1582994" y="686369"/>
            <a:ext cx="10242482" cy="35394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sz="2000" b="1" dirty="0">
                <a:latin typeface="Calibri" panose="020F0502020204030204" pitchFamily="34" charset="0"/>
                <a:cs typeface="Calibri" panose="020F0502020204030204" pitchFamily="34" charset="0"/>
              </a:rPr>
              <a:t>FORM-1 ÖĞRENCİ MUAYENE/İZLEM BİLDİRİM FORMU (EK-3)</a:t>
            </a: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95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0 Resim"/>
          <p:cNvPicPr>
            <a:picLocks noGrp="1"/>
          </p:cNvPicPr>
          <p:nvPr>
            <p:ph idx="1"/>
          </p:nvPr>
        </p:nvPicPr>
        <p:blipFill>
          <a:blip r:embed="rId2" cstate="print"/>
          <a:srcRect/>
          <a:stretch>
            <a:fillRect/>
          </a:stretch>
        </p:blipFill>
        <p:spPr bwMode="auto">
          <a:xfrm>
            <a:off x="2880851" y="668594"/>
            <a:ext cx="6971072" cy="6189406"/>
          </a:xfrm>
          <a:prstGeom prst="rect">
            <a:avLst/>
          </a:prstGeom>
          <a:noFill/>
          <a:ln w="76200">
            <a:solidFill>
              <a:schemeClr val="tx1"/>
            </a:solidFill>
            <a:miter lim="800000"/>
            <a:headEnd/>
            <a:tailEnd/>
          </a:ln>
        </p:spPr>
      </p:pic>
      <p:sp>
        <p:nvSpPr>
          <p:cNvPr id="6" name="Rectangle 1"/>
          <p:cNvSpPr>
            <a:spLocks noChangeArrowheads="1"/>
          </p:cNvSpPr>
          <p:nvPr/>
        </p:nvSpPr>
        <p:spPr bwMode="auto">
          <a:xfrm>
            <a:off x="1582995" y="240242"/>
            <a:ext cx="7413522"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fontAlgn="base">
              <a:spcBef>
                <a:spcPct val="0"/>
              </a:spcBef>
              <a:spcAft>
                <a:spcPct val="0"/>
              </a:spcAft>
            </a:pPr>
            <a:r>
              <a:rPr lang="tr-TR" sz="1700" b="1" dirty="0">
                <a:solidFill>
                  <a:prstClr val="black"/>
                </a:solidFill>
                <a:latin typeface="Calibri"/>
                <a:cs typeface="Arial" charset="0"/>
              </a:rPr>
              <a:t>FORM-1: ÖĞRENCİ MUAYENE/İZLEM BİLDİRİM FORMU (EK-3)</a:t>
            </a:r>
          </a:p>
        </p:txBody>
      </p:sp>
    </p:spTree>
    <p:extLst>
      <p:ext uri="{BB962C8B-B14F-4D97-AF65-F5344CB8AC3E}">
        <p14:creationId xmlns:p14="http://schemas.microsoft.com/office/powerpoint/2010/main" val="363532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1494503"/>
            <a:ext cx="9774239" cy="4106197"/>
          </a:xfrm>
        </p:spPr>
        <p:txBody>
          <a:bodyPr>
            <a:normAutofit/>
          </a:bodyPr>
          <a:lstStyle/>
          <a:p>
            <a:pPr algn="just">
              <a:lnSpc>
                <a:spcPct val="130000"/>
              </a:lnSpc>
              <a:buFont typeface="Wingdings" pitchFamily="2" charset="2"/>
              <a:buChar char="Ø"/>
            </a:pPr>
            <a:r>
              <a:rPr lang="tr-TR" sz="2800" dirty="0"/>
              <a:t>Okul / Kurumda MEB tarafından yayımlanmış olan okullarda Rehberlik ve Psikolojik Danışma Hizmetleri Kılavuzuna uygun olarak hazırlanmış </a:t>
            </a:r>
            <a:r>
              <a:rPr lang="tr-TR" sz="2800" b="1" dirty="0"/>
              <a:t>Rehberlik Hizmetleri Çerçeve Planı </a:t>
            </a:r>
            <a:r>
              <a:rPr lang="tr-TR" sz="2800" dirty="0"/>
              <a:t>olmalıdır.</a:t>
            </a:r>
          </a:p>
          <a:p>
            <a:pPr marL="0" indent="0" algn="just">
              <a:lnSpc>
                <a:spcPct val="130000"/>
              </a:lnSpc>
              <a:buNone/>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461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548" y="1094509"/>
            <a:ext cx="10421475" cy="5365283"/>
          </a:xfrm>
        </p:spPr>
        <p:txBody>
          <a:bodyPr>
            <a:normAutofit fontScale="92500" lnSpcReduction="20000"/>
          </a:bodyPr>
          <a:lstStyle/>
          <a:p>
            <a:pPr algn="just">
              <a:lnSpc>
                <a:spcPct val="130000"/>
              </a:lnSpc>
              <a:buFont typeface="Wingdings" pitchFamily="2" charset="2"/>
              <a:buChar char="Ø"/>
            </a:pPr>
            <a:r>
              <a:rPr lang="tr-TR" sz="2800" dirty="0">
                <a:latin typeface="Calibri" pitchFamily="34" charset="0"/>
                <a:cs typeface="Calibri" pitchFamily="34" charset="0"/>
              </a:rPr>
              <a:t>Okul / Kurumda TSE standartlarına uygun ve son kullanma tarihi geçmemiş malzemelerin bulunduğu bir İlkyardım dolabı </a:t>
            </a:r>
          </a:p>
          <a:p>
            <a:pPr marL="0" indent="0" algn="just">
              <a:lnSpc>
                <a:spcPct val="130000"/>
              </a:lnSpc>
              <a:buNone/>
            </a:pPr>
            <a:r>
              <a:rPr lang="tr-TR" sz="2800" dirty="0">
                <a:latin typeface="Calibri" pitchFamily="34" charset="0"/>
                <a:cs typeface="Calibri" pitchFamily="34" charset="0"/>
              </a:rPr>
              <a:t>    olmalıdır. </a:t>
            </a:r>
          </a:p>
          <a:p>
            <a:pPr algn="just">
              <a:lnSpc>
                <a:spcPct val="130000"/>
              </a:lnSpc>
              <a:buFont typeface="Wingdings" pitchFamily="2" charset="2"/>
              <a:buChar char="Ø"/>
            </a:pPr>
            <a:r>
              <a:rPr lang="tr-TR" sz="2800" dirty="0">
                <a:latin typeface="Calibri" pitchFamily="34" charset="0"/>
                <a:cs typeface="Calibri" pitchFamily="34" charset="0"/>
              </a:rPr>
              <a:t> Tarama, aşılama ve koruyucu ağız diş sağlığı çalışmaları öncesinde , bilgi notları ailelere ulaştırılmalı ve uygulama öncesinde Sağlık personeline bildirilmelidir.</a:t>
            </a:r>
          </a:p>
          <a:p>
            <a:pPr algn="just">
              <a:lnSpc>
                <a:spcPct val="130000"/>
              </a:lnSpc>
              <a:buFont typeface="Wingdings" pitchFamily="2" charset="2"/>
              <a:buChar char="Ø"/>
            </a:pPr>
            <a:r>
              <a:rPr lang="tr-TR" sz="2800" dirty="0">
                <a:latin typeface="Calibri" pitchFamily="34" charset="0"/>
                <a:cs typeface="Calibri" pitchFamily="34" charset="0"/>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23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4477" y="88490"/>
            <a:ext cx="4896465" cy="786581"/>
          </a:xfrm>
        </p:spPr>
        <p:txBody>
          <a:bodyPr/>
          <a:lstStyle/>
          <a:p>
            <a:pPr lvl="0" defTabSz="1088502">
              <a:spcBef>
                <a:spcPts val="0"/>
              </a:spcBef>
              <a:defRPr/>
            </a:pPr>
            <a:r>
              <a:rPr lang="tr-TR" b="1" dirty="0">
                <a:ln w="11430"/>
              </a:rPr>
              <a:t>Sunum İçeriği</a:t>
            </a:r>
          </a:p>
        </p:txBody>
      </p:sp>
      <p:sp>
        <p:nvSpPr>
          <p:cNvPr id="3" name="İçerik Yer Tutucusu 2"/>
          <p:cNvSpPr>
            <a:spLocks noGrp="1"/>
          </p:cNvSpPr>
          <p:nvPr>
            <p:ph idx="1"/>
          </p:nvPr>
        </p:nvSpPr>
        <p:spPr>
          <a:xfrm>
            <a:off x="1593272" y="804905"/>
            <a:ext cx="9368356" cy="5604387"/>
          </a:xfrm>
        </p:spPr>
        <p:txBody>
          <a:bodyPr>
            <a:noAutofit/>
          </a:bodyPr>
          <a:lstStyle/>
          <a:p>
            <a:pPr algn="just">
              <a:lnSpc>
                <a:spcPct val="150000"/>
              </a:lnSpc>
              <a:buFont typeface="Wingdings" pitchFamily="2" charset="2"/>
              <a:buChar char="q"/>
            </a:pPr>
            <a:r>
              <a:rPr lang="tr-TR" sz="2800" b="1" dirty="0">
                <a:latin typeface="Calibri" pitchFamily="34" charset="0"/>
                <a:ea typeface="Verdana" pitchFamily="34" charset="0"/>
                <a:cs typeface="Calibri" pitchFamily="34" charset="0"/>
              </a:rPr>
              <a:t>Programın Tanıtımı ve Kapsamı </a:t>
            </a:r>
          </a:p>
          <a:p>
            <a:pPr algn="just">
              <a:lnSpc>
                <a:spcPct val="150000"/>
              </a:lnSpc>
              <a:buFont typeface="Wingdings" pitchFamily="2" charset="2"/>
              <a:buChar char="q"/>
            </a:pPr>
            <a:r>
              <a:rPr lang="tr-TR" sz="2800" b="1" dirty="0">
                <a:latin typeface="Calibri" pitchFamily="34" charset="0"/>
                <a:ea typeface="Verdana" pitchFamily="34" charset="0"/>
                <a:cs typeface="Calibri" pitchFamily="34" charset="0"/>
              </a:rPr>
              <a:t>İlçe Milli Eğitim Müdürlüğümüz Tarafından Yapılması Gereken Çalışmalar</a:t>
            </a:r>
          </a:p>
          <a:p>
            <a:pPr algn="just">
              <a:lnSpc>
                <a:spcPct val="150000"/>
              </a:lnSpc>
              <a:buFont typeface="Wingdings" pitchFamily="2" charset="2"/>
              <a:buChar char="q"/>
            </a:pPr>
            <a:r>
              <a:rPr lang="tr-TR" sz="2800" b="1" dirty="0">
                <a:latin typeface="Calibri" pitchFamily="34" charset="0"/>
                <a:ea typeface="Verdana" pitchFamily="34" charset="0"/>
                <a:cs typeface="Calibri" pitchFamily="34" charset="0"/>
              </a:rPr>
              <a:t> İlçe Sağlık Müdürlüğü Tarafından Yapılması Gereken Çalışmalar</a:t>
            </a:r>
          </a:p>
          <a:p>
            <a:pPr algn="just">
              <a:lnSpc>
                <a:spcPct val="150000"/>
              </a:lnSpc>
              <a:buFont typeface="Wingdings" pitchFamily="2" charset="2"/>
              <a:buChar char="q"/>
            </a:pPr>
            <a:r>
              <a:rPr lang="tr-TR" sz="2800" b="1" dirty="0">
                <a:latin typeface="Calibri" pitchFamily="34" charset="0"/>
                <a:ea typeface="Verdana" pitchFamily="34" charset="0"/>
                <a:cs typeface="Calibri" pitchFamily="34" charset="0"/>
              </a:rPr>
              <a:t> Okul Yönetimleri Tarafından Yapılması Gereken Çalışmalar</a:t>
            </a:r>
          </a:p>
          <a:p>
            <a:pPr algn="just">
              <a:lnSpc>
                <a:spcPct val="150000"/>
              </a:lnSpc>
              <a:buFont typeface="Wingdings" pitchFamily="2" charset="2"/>
              <a:buChar char="q"/>
            </a:pPr>
            <a:r>
              <a:rPr lang="tr-TR" sz="2800" b="1" dirty="0">
                <a:latin typeface="Calibri" pitchFamily="34" charset="0"/>
                <a:ea typeface="Verdana" pitchFamily="34" charset="0"/>
                <a:cs typeface="Calibri" pitchFamily="34" charset="0"/>
              </a:rPr>
              <a:t> İlçe Değerlendirme Ekipleri Tarafından Yapılması Gereken Çalışmalar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101888"/>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21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154430"/>
            <a:ext cx="10018713" cy="5236537"/>
          </a:xfrm>
        </p:spPr>
        <p:txBody>
          <a:bodyPr>
            <a:normAutofit fontScale="62500" lnSpcReduction="20000"/>
          </a:bodyPr>
          <a:lstStyle/>
          <a:p>
            <a:pPr marL="0" indent="0" algn="just">
              <a:lnSpc>
                <a:spcPct val="120000"/>
              </a:lnSpc>
              <a:buNone/>
            </a:pPr>
            <a:endParaRPr lang="tr-TR" dirty="0"/>
          </a:p>
          <a:p>
            <a:pPr algn="just">
              <a:lnSpc>
                <a:spcPct val="120000"/>
              </a:lnSpc>
              <a:buFont typeface="Wingdings" pitchFamily="2" charset="2"/>
              <a:buChar char="Ø"/>
            </a:pPr>
            <a:endParaRPr lang="tr-TR" sz="2800" dirty="0">
              <a:latin typeface="Calibri" pitchFamily="34" charset="0"/>
              <a:cs typeface="Calibri" pitchFamily="34" charset="0"/>
            </a:endParaRPr>
          </a:p>
          <a:p>
            <a:pPr algn="just">
              <a:lnSpc>
                <a:spcPct val="120000"/>
              </a:lnSpc>
              <a:buFont typeface="Wingdings" pitchFamily="2" charset="2"/>
              <a:buChar char="Ø"/>
            </a:pPr>
            <a:r>
              <a:rPr lang="tr-TR" sz="4500" dirty="0">
                <a:latin typeface="Calibri" pitchFamily="34" charset="0"/>
                <a:cs typeface="Calibri" pitchFamily="34" charset="0"/>
              </a:rPr>
              <a:t>Görme-işitme sorunu, </a:t>
            </a:r>
          </a:p>
          <a:p>
            <a:pPr algn="just">
              <a:lnSpc>
                <a:spcPct val="120000"/>
              </a:lnSpc>
              <a:buFont typeface="Wingdings" pitchFamily="2" charset="2"/>
              <a:buChar char="Ø"/>
            </a:pPr>
            <a:r>
              <a:rPr lang="tr-TR" sz="4500" dirty="0">
                <a:latin typeface="Calibri" pitchFamily="34" charset="0"/>
                <a:cs typeface="Calibri" pitchFamily="34" charset="0"/>
              </a:rPr>
              <a:t>kronik hastalıklar, </a:t>
            </a:r>
          </a:p>
          <a:p>
            <a:pPr algn="just">
              <a:lnSpc>
                <a:spcPct val="120000"/>
              </a:lnSpc>
              <a:buFont typeface="Wingdings" pitchFamily="2" charset="2"/>
              <a:buChar char="Ø"/>
            </a:pPr>
            <a:r>
              <a:rPr lang="tr-TR" sz="4500" dirty="0">
                <a:latin typeface="Calibri" pitchFamily="34" charset="0"/>
                <a:cs typeface="Calibri" pitchFamily="34" charset="0"/>
              </a:rPr>
              <a:t>engellilik ve </a:t>
            </a:r>
            <a:r>
              <a:rPr lang="tr-TR" sz="4500" dirty="0" err="1">
                <a:latin typeface="Calibri" pitchFamily="34" charset="0"/>
                <a:cs typeface="Calibri" pitchFamily="34" charset="0"/>
              </a:rPr>
              <a:t>psiko</a:t>
            </a:r>
            <a:r>
              <a:rPr lang="tr-TR" sz="4500" dirty="0">
                <a:latin typeface="Calibri" pitchFamily="34" charset="0"/>
                <a:cs typeface="Calibri" pitchFamily="34" charset="0"/>
              </a:rPr>
              <a:t>-sosyal problemler gibi öğrenme güçlüğü,</a:t>
            </a:r>
          </a:p>
          <a:p>
            <a:pPr algn="just">
              <a:lnSpc>
                <a:spcPct val="120000"/>
              </a:lnSpc>
              <a:buFont typeface="Wingdings" pitchFamily="2" charset="2"/>
              <a:buChar char="Ø"/>
            </a:pPr>
            <a:r>
              <a:rPr lang="tr-TR" sz="4500" dirty="0">
                <a:latin typeface="Calibri" pitchFamily="34" charset="0"/>
                <a:cs typeface="Calibri" pitchFamily="34" charset="0"/>
              </a:rPr>
              <a:t>okul başarısızlığı ve uyum sorunları yaratabilecek durumu olan öğrencilerin velileri ile görüşmeler yapılmalı ve okul ortamında gerekli önlemler alınmalıdır. </a:t>
            </a:r>
          </a:p>
          <a:p>
            <a:pPr marL="0" indent="0" algn="just">
              <a:lnSpc>
                <a:spcPct val="120000"/>
              </a:lnSpc>
              <a:buNone/>
            </a:pPr>
            <a:r>
              <a:rPr lang="tr-TR" sz="4500" dirty="0">
                <a:latin typeface="Calibri" pitchFamily="34" charset="0"/>
                <a:cs typeface="Calibri" pitchFamily="34" charset="0"/>
              </a:rPr>
              <a:t>**Bu çocukların takibi sağlık kurum ve kuruluşları ile işbirliği içerisinde yapılmalıdır. </a:t>
            </a:r>
          </a:p>
          <a:p>
            <a:pPr algn="just">
              <a:lnSpc>
                <a:spcPct val="120000"/>
              </a:lnSpc>
            </a:pPr>
            <a:endParaRPr lang="tr-TR" sz="4500" dirty="0">
              <a:latin typeface="Calibri" pitchFamily="34" charset="0"/>
              <a:cs typeface="Calibri" pitchFamily="34" charset="0"/>
            </a:endParaRPr>
          </a:p>
          <a:p>
            <a:pPr algn="just">
              <a:lnSpc>
                <a:spcPct val="120000"/>
              </a:lnSpc>
              <a:buFont typeface="Wingdings" pitchFamily="2" charset="2"/>
              <a:buChar char="Ø"/>
            </a:pPr>
            <a:endParaRPr lang="tr-TR" sz="2800" dirty="0">
              <a:latin typeface="Calibri" pitchFamily="34" charset="0"/>
              <a:cs typeface="Calibri" pitchFamily="34" charset="0"/>
            </a:endParaRP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8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53582" y="1331341"/>
            <a:ext cx="10018713" cy="5083315"/>
          </a:xfrm>
        </p:spPr>
        <p:txBody>
          <a:bodyPr>
            <a:noAutofit/>
          </a:bodyPr>
          <a:lstStyle/>
          <a:p>
            <a:r>
              <a:rPr lang="tr-TR" sz="2800" dirty="0"/>
              <a:t>Tütün ve/veya diğer bağımlılık yapıcı madde kullanımı </a:t>
            </a:r>
          </a:p>
          <a:p>
            <a:pPr marL="0" indent="0">
              <a:buNone/>
            </a:pPr>
            <a:r>
              <a:rPr lang="tr-TR" sz="2800" dirty="0"/>
              <a:t>    olan veya  olduğu düşünülen öğrenciler;</a:t>
            </a:r>
          </a:p>
          <a:p>
            <a:pPr marL="0" indent="0">
              <a:buNone/>
            </a:pPr>
            <a:r>
              <a:rPr lang="tr-TR" sz="2800" dirty="0"/>
              <a:t>     * ilk olarak okulunun rehber öğretmeni ile</a:t>
            </a:r>
          </a:p>
          <a:p>
            <a:pPr marL="0" indent="0">
              <a:buNone/>
            </a:pPr>
            <a:r>
              <a:rPr lang="tr-TR" sz="2800" dirty="0"/>
              <a:t>     * yoksa ulaşılabilecek en yakın rehber öğretmenle görüştürülmelidir.</a:t>
            </a:r>
          </a:p>
          <a:p>
            <a:pPr marL="0" indent="0">
              <a:buNone/>
            </a:pPr>
            <a:r>
              <a:rPr lang="tr-TR" sz="2800" dirty="0"/>
              <a:t>     *  Rehber öğretmenin aldığı eğitim doğrultusunda süreci yönetmesi   sağlanmalıdır. </a:t>
            </a:r>
          </a:p>
          <a:p>
            <a:pPr marL="0" indent="0">
              <a:buNone/>
            </a:pPr>
            <a:r>
              <a:rPr lang="tr-TR" sz="2800" dirty="0"/>
              <a:t>Sağlık kurum ve kuruluşları ile işbirliği yapılmalıdır. </a:t>
            </a:r>
            <a:endParaRPr lang="tr-TR" sz="2800" b="1" dirty="0"/>
          </a:p>
          <a:p>
            <a:endParaRPr lang="tr-TR" sz="2800"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 Yapacakları Çalışmalar</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56722"/>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051561"/>
            <a:ext cx="10018713" cy="4739640"/>
          </a:xfrm>
        </p:spPr>
        <p:txBody>
          <a:bodyPr>
            <a:noAutofit/>
          </a:bodyPr>
          <a:lstStyle/>
          <a:p>
            <a:pPr algn="just">
              <a:lnSpc>
                <a:spcPct val="120000"/>
              </a:lnSpc>
              <a:buFont typeface="Wingdings" pitchFamily="2" charset="2"/>
              <a:buChar char="Ø"/>
            </a:pPr>
            <a:r>
              <a:rPr lang="tr-TR" sz="2800" dirty="0">
                <a:latin typeface="Calibri" pitchFamily="34" charset="0"/>
                <a:cs typeface="Calibri" pitchFamily="34" charset="0"/>
              </a:rPr>
              <a:t>Öğrenci, okul çalışanı ve velilere yönelik sağlıklı yaşam</a:t>
            </a:r>
          </a:p>
          <a:p>
            <a:pPr marL="0" indent="0" algn="just">
              <a:lnSpc>
                <a:spcPct val="120000"/>
              </a:lnSpc>
              <a:buNone/>
            </a:pPr>
            <a:r>
              <a:rPr lang="tr-TR" sz="2800" dirty="0">
                <a:latin typeface="Calibri" pitchFamily="34" charset="0"/>
                <a:cs typeface="Calibri" pitchFamily="34" charset="0"/>
              </a:rPr>
              <a:t>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a:t>
            </a:r>
          </a:p>
          <a:p>
            <a:pPr marL="0" indent="0" algn="just">
              <a:buNone/>
            </a:pPr>
            <a:endParaRPr lang="tr-TR" sz="2800" dirty="0">
              <a:latin typeface="Calibri" pitchFamily="34" charset="0"/>
              <a:cs typeface="Calibri" pitchFamily="34" charset="0"/>
            </a:endParaRPr>
          </a:p>
          <a:p>
            <a:pPr marL="0" indent="0" algn="just">
              <a:lnSpc>
                <a:spcPct val="120000"/>
              </a:lnSpc>
              <a:buNone/>
            </a:pPr>
            <a:r>
              <a:rPr lang="tr-TR" sz="2000" dirty="0">
                <a:latin typeface="Calibri" pitchFamily="34" charset="0"/>
                <a:cs typeface="Calibri" pitchFamily="34" charset="0"/>
              </a:rPr>
              <a:t>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88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4813" y="1209368"/>
            <a:ext cx="10018713" cy="5083277"/>
          </a:xfrm>
        </p:spPr>
        <p:txBody>
          <a:bodyPr>
            <a:normAutofit/>
          </a:bodyPr>
          <a:lstStyle/>
          <a:p>
            <a:pPr algn="just">
              <a:lnSpc>
                <a:spcPct val="120000"/>
              </a:lnSpc>
              <a:buFont typeface="Wingdings" pitchFamily="2" charset="2"/>
              <a:buChar char="Ø"/>
            </a:pPr>
            <a:r>
              <a:rPr lang="tr-TR" sz="2800" dirty="0">
                <a:latin typeface="Calibri" pitchFamily="34" charset="0"/>
                <a:cs typeface="Calibri" pitchFamily="34" charset="0"/>
              </a:rPr>
              <a:t>Sağlıkla ilgili öğrenci kulüpleri kurulmuş olmalı ve bu </a:t>
            </a:r>
          </a:p>
          <a:p>
            <a:pPr marL="0" indent="0" algn="just">
              <a:lnSpc>
                <a:spcPct val="120000"/>
              </a:lnSpc>
              <a:buNone/>
            </a:pPr>
            <a:r>
              <a:rPr lang="tr-TR" sz="2800" dirty="0">
                <a:latin typeface="Calibri" pitchFamily="34" charset="0"/>
                <a:cs typeface="Calibri" pitchFamily="34" charset="0"/>
              </a:rPr>
              <a:t>kulüpler sağlıkla ilgili etkinlikler (belirli gün ve haftaların kutlanması, bilgi yarışması, piknik, gezi, yürüyüş, konser, kermes, tiyatro oyunu gibi) düzenlemeleri konusunda okul yönetimi ve çalışanları tarafından desteklenmelidirler.</a:t>
            </a:r>
          </a:p>
          <a:p>
            <a:pPr algn="just">
              <a:lnSpc>
                <a:spcPct val="120000"/>
              </a:lnSpc>
              <a:buFont typeface="Wingdings" pitchFamily="2" charset="2"/>
              <a:buChar char="Ø"/>
            </a:pPr>
            <a:r>
              <a:rPr lang="tr-TR" sz="2800" dirty="0">
                <a:latin typeface="Calibri" pitchFamily="34" charset="0"/>
                <a:cs typeface="Calibri" pitchFamily="34" charset="0"/>
              </a:rPr>
              <a:t>Okul/kurumda, öğrencilerin sağlık kayıtlarının tutulduğu, kişisel bilgilerin gizliliğini garanti altına alan uygun bir olanak (öğrenci sağlık dosyası, e-okul gibi) sağlanmalıdır.</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67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02971"/>
            <a:ext cx="10018713" cy="4888230"/>
          </a:xfrm>
        </p:spPr>
        <p:txBody>
          <a:bodyPr>
            <a:normAutofit/>
          </a:bodyPr>
          <a:lstStyle/>
          <a:p>
            <a:pPr marL="0" lvl="1" algn="just">
              <a:lnSpc>
                <a:spcPct val="120000"/>
              </a:lnSpc>
            </a:pPr>
            <a:r>
              <a:rPr lang="tr-TR" sz="2800" b="1" dirty="0">
                <a:latin typeface="Calibri" panose="020F0502020204030204" pitchFamily="34" charset="0"/>
                <a:cs typeface="Calibri" panose="020F0502020204030204" pitchFamily="34" charset="0"/>
              </a:rPr>
              <a:t>Eksiklerin Giderilmesi</a:t>
            </a:r>
          </a:p>
          <a:p>
            <a:pPr marL="0" lvl="1" algn="just">
              <a:lnSpc>
                <a:spcPct val="120000"/>
              </a:lnSpc>
            </a:pPr>
            <a:endParaRPr lang="tr-TR" sz="2800" dirty="0">
              <a:latin typeface="Calibri" panose="020F0502020204030204" pitchFamily="34" charset="0"/>
              <a:cs typeface="Calibri" panose="020F0502020204030204" pitchFamily="34" charset="0"/>
            </a:endParaRPr>
          </a:p>
          <a:p>
            <a:pPr algn="just">
              <a:lnSpc>
                <a:spcPct val="120000"/>
              </a:lnSpc>
            </a:pPr>
            <a:r>
              <a:rPr lang="tr-TR" sz="2800" dirty="0">
                <a:latin typeface="Calibri" panose="020F0502020204030204" pitchFamily="34" charset="0"/>
                <a:cs typeface="Calibri" panose="020F0502020204030204" pitchFamily="34" charset="0"/>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a:p>
            <a:pPr marL="0" indent="0" algn="just">
              <a:lnSpc>
                <a:spcPct val="120000"/>
              </a:lnSpc>
              <a:buNone/>
            </a:pPr>
            <a:endParaRPr lang="tr-TR" sz="2800" dirty="0">
              <a:latin typeface="Calibri" panose="020F0502020204030204" pitchFamily="34" charset="0"/>
              <a:cs typeface="Calibri" panose="020F0502020204030204" pitchFamily="34" charset="0"/>
            </a:endParaRPr>
          </a:p>
          <a:p>
            <a:pPr marL="0" lvl="1" algn="just">
              <a:lnSpc>
                <a:spcPct val="120000"/>
              </a:lnSpc>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10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1143001"/>
            <a:ext cx="9739950" cy="4411979"/>
          </a:xfrm>
        </p:spPr>
        <p:txBody>
          <a:bodyPr>
            <a:normAutofit/>
          </a:bodyPr>
          <a:lstStyle/>
          <a:p>
            <a:pPr marL="0" lvl="1" algn="just">
              <a:lnSpc>
                <a:spcPct val="120000"/>
              </a:lnSpc>
            </a:pPr>
            <a:r>
              <a:rPr lang="tr-TR" sz="2800" b="1" dirty="0">
                <a:latin typeface="Calibri" panose="020F0502020204030204" pitchFamily="34" charset="0"/>
                <a:cs typeface="Calibri" panose="020F0502020204030204" pitchFamily="34" charset="0"/>
              </a:rPr>
              <a:t>Ailelerin Bilgilendirilmesi</a:t>
            </a:r>
          </a:p>
          <a:p>
            <a:pPr marL="0" indent="0" algn="just">
              <a:lnSpc>
                <a:spcPct val="120000"/>
              </a:lnSpc>
              <a:buNone/>
            </a:pPr>
            <a:r>
              <a:rPr lang="tr-TR" sz="2800" dirty="0">
                <a:latin typeface="Calibri" panose="020F0502020204030204" pitchFamily="34" charset="0"/>
                <a:cs typeface="Calibri" panose="020F0502020204030204" pitchFamily="34" charset="0"/>
              </a:rPr>
              <a:t>Okul yönetimi, Program kapsamında yapılacak çalışmalar ile ilgili olarak web sayfasından duyuru ve bilgilendirme, SMS, bilgi notları ve broşür gibi farklı yöntemler kullanarak aileleri bilgilendirmelidir.</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178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idx="1"/>
          </p:nvPr>
        </p:nvSpPr>
        <p:spPr>
          <a:xfrm>
            <a:off x="1209006" y="1147740"/>
            <a:ext cx="10018713" cy="276075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tr-TR" b="1" dirty="0">
              <a:ln w="11430"/>
              <a:solidFill>
                <a:srgbClr val="C00000"/>
              </a:solidFill>
              <a:latin typeface="Calibri"/>
            </a:endParaRPr>
          </a:p>
          <a:p>
            <a:pPr algn="ctr">
              <a:defRPr/>
            </a:pPr>
            <a:endParaRPr lang="tr-TR" b="1" dirty="0">
              <a:ln w="11430"/>
              <a:solidFill>
                <a:srgbClr val="C00000"/>
              </a:solidFill>
              <a:latin typeface="Calibri"/>
            </a:endParaRPr>
          </a:p>
          <a:p>
            <a:pPr algn="ctr">
              <a:defRPr/>
            </a:pPr>
            <a:r>
              <a:rPr lang="tr-TR" b="1" dirty="0">
                <a:ln w="11430"/>
                <a:solidFill>
                  <a:srgbClr val="C00000"/>
                </a:solidFill>
                <a:latin typeface="Calibri"/>
              </a:rPr>
              <a:t>İlçe Değerlendirme Ekipleri </a:t>
            </a:r>
          </a:p>
          <a:p>
            <a:pPr algn="ctr">
              <a:defRPr/>
            </a:pPr>
            <a:r>
              <a:rPr lang="tr-TR" b="1" dirty="0">
                <a:ln w="11430"/>
                <a:solidFill>
                  <a:srgbClr val="C00000"/>
                </a:solidFill>
                <a:latin typeface="Calibri"/>
              </a:rPr>
              <a:t>Okula Geldiğinde nelere bakar?</a:t>
            </a:r>
          </a:p>
        </p:txBody>
      </p:sp>
      <p:sp>
        <p:nvSpPr>
          <p:cNvPr id="3" name="Metin kutusu 2"/>
          <p:cNvSpPr txBox="1"/>
          <p:nvPr/>
        </p:nvSpPr>
        <p:spPr>
          <a:xfrm>
            <a:off x="0" y="0"/>
            <a:ext cx="12192000" cy="1323439"/>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İlçe Değerlendirme Ekiplerinin Okul </a:t>
            </a:r>
          </a:p>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Denetimleri</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251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88491"/>
            <a:ext cx="10018714" cy="668594"/>
          </a:xfrm>
        </p:spPr>
        <p:txBody>
          <a:bodyPr>
            <a:noAutofit/>
          </a:bodyPr>
          <a:lstStyle/>
          <a:p>
            <a:pPr lvl="1" algn="ctr" defTabSz="457200" rtl="0">
              <a:spcBef>
                <a:spcPct val="0"/>
              </a:spcBef>
            </a:pPr>
            <a:r>
              <a:rPr lang="tr-TR" sz="2400" b="1" dirty="0">
                <a:latin typeface="Calibri" pitchFamily="34" charset="0"/>
                <a:cs typeface="Calibri" pitchFamily="34" charset="0"/>
              </a:rPr>
              <a:t>FORM-3: PROGRAM BİLEŞENLERİ DEĞERLENDİRME FORMU</a:t>
            </a:r>
            <a:br>
              <a:rPr lang="tr-TR" sz="2400" b="1" dirty="0">
                <a:latin typeface="Calibri" pitchFamily="34" charset="0"/>
                <a:cs typeface="Calibri" pitchFamily="34" charset="0"/>
              </a:rPr>
            </a:br>
            <a:endParaRPr lang="tr-TR" sz="2400" dirty="0">
              <a:latin typeface="Calibri" pitchFamily="34" charset="0"/>
              <a:cs typeface="Calibri" pitchFamily="34" charset="0"/>
            </a:endParaRPr>
          </a:p>
        </p:txBody>
      </p:sp>
      <p:sp>
        <p:nvSpPr>
          <p:cNvPr id="3" name="İçerik Yer Tutucusu 2"/>
          <p:cNvSpPr>
            <a:spLocks noGrp="1"/>
          </p:cNvSpPr>
          <p:nvPr>
            <p:ph idx="1"/>
          </p:nvPr>
        </p:nvSpPr>
        <p:spPr>
          <a:xfrm>
            <a:off x="1484310" y="560438"/>
            <a:ext cx="10402890" cy="6172871"/>
          </a:xfrm>
        </p:spPr>
        <p:txBody>
          <a:bodyPr>
            <a:normAutofit fontScale="70000" lnSpcReduction="20000"/>
          </a:bodyPr>
          <a:lstStyle/>
          <a:p>
            <a:pPr marL="0" lvl="1" algn="just">
              <a:lnSpc>
                <a:spcPct val="120000"/>
              </a:lnSpc>
              <a:buSzPct val="100000"/>
              <a:buFont typeface="Wingdings" pitchFamily="2" charset="2"/>
              <a:buChar char="Ø"/>
              <a:tabLst>
                <a:tab pos="376238" algn="l"/>
              </a:tabLst>
            </a:pPr>
            <a:r>
              <a:rPr lang="tr-TR" sz="4000" dirty="0">
                <a:latin typeface="Calibri" pitchFamily="34" charset="0"/>
                <a:ea typeface="Times New Roman" pitchFamily="18" charset="0"/>
                <a:cs typeface="Calibri" pitchFamily="34" charset="0"/>
              </a:rPr>
              <a:t>Okul Değerlendirme Ekibi tarafından, “Sağlık Hizmetleri, </a:t>
            </a:r>
          </a:p>
          <a:p>
            <a:pPr marL="0" lvl="1" indent="0" algn="just">
              <a:lnSpc>
                <a:spcPct val="120000"/>
              </a:lnSpc>
              <a:buSzPct val="100000"/>
              <a:buNone/>
              <a:tabLst>
                <a:tab pos="376238" algn="l"/>
              </a:tabLst>
            </a:pPr>
            <a:r>
              <a:rPr lang="tr-TR" sz="4000" dirty="0">
                <a:latin typeface="Calibri" pitchFamily="34" charset="0"/>
                <a:ea typeface="Times New Roman" pitchFamily="18" charset="0"/>
                <a:cs typeface="Calibri" pitchFamily="34" charset="0"/>
              </a:rPr>
              <a:t>Sağlıklı ve Güvenli Okul Çevresi ve Sağlıklı Beslenme” </a:t>
            </a:r>
          </a:p>
          <a:p>
            <a:pPr marL="0" lvl="1" indent="0" algn="just">
              <a:lnSpc>
                <a:spcPct val="120000"/>
              </a:lnSpc>
              <a:buSzPct val="100000"/>
              <a:buNone/>
              <a:tabLst>
                <a:tab pos="376238" algn="l"/>
              </a:tabLst>
            </a:pPr>
            <a:r>
              <a:rPr lang="tr-TR" sz="4000" dirty="0">
                <a:latin typeface="Calibri" pitchFamily="34" charset="0"/>
                <a:ea typeface="Times New Roman" pitchFamily="18" charset="0"/>
                <a:cs typeface="Calibri" pitchFamily="34" charset="0"/>
              </a:rPr>
              <a:t>bileşenleri kapsamında değerlendirme yapılacaktır. </a:t>
            </a:r>
          </a:p>
          <a:p>
            <a:pPr marL="0" lvl="1" algn="just">
              <a:lnSpc>
                <a:spcPct val="120000"/>
              </a:lnSpc>
              <a:buSzPct val="100000"/>
              <a:buFont typeface="Wingdings" pitchFamily="2" charset="2"/>
              <a:buChar char="Ø"/>
              <a:tabLst>
                <a:tab pos="376238" algn="l"/>
              </a:tabLst>
            </a:pPr>
            <a:r>
              <a:rPr lang="tr-TR" sz="4000" dirty="0">
                <a:latin typeface="Calibri" pitchFamily="34" charset="0"/>
                <a:ea typeface="Times New Roman" pitchFamily="18" charset="0"/>
                <a:cs typeface="Calibri" pitchFamily="34" charset="0"/>
              </a:rPr>
              <a:t> Formlarda yer alan her bir bileşene ait </a:t>
            </a:r>
            <a:r>
              <a:rPr lang="tr-TR" sz="4000" b="1" dirty="0">
                <a:latin typeface="Calibri" pitchFamily="34" charset="0"/>
                <a:ea typeface="Times New Roman" pitchFamily="18" charset="0"/>
                <a:cs typeface="Calibri" pitchFamily="34" charset="0"/>
              </a:rPr>
              <a:t>maddelerin tamamının okul/kurumlar tarafından yerine getirilmesi beklenmektedir. </a:t>
            </a:r>
            <a:endParaRPr lang="tr-TR" sz="4000"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sz="4000" dirty="0">
                <a:latin typeface="Calibri" pitchFamily="34" charset="0"/>
                <a:ea typeface="Times New Roman" pitchFamily="18" charset="0"/>
                <a:cs typeface="Calibri" pitchFamily="34" charset="0"/>
              </a:rPr>
              <a:t> Bileşenler kapsamında herhangi </a:t>
            </a:r>
            <a:r>
              <a:rPr lang="tr-TR" sz="4000" b="1" dirty="0">
                <a:latin typeface="Calibri" pitchFamily="34" charset="0"/>
                <a:ea typeface="Times New Roman" pitchFamily="18" charset="0"/>
                <a:cs typeface="Calibri" pitchFamily="34" charset="0"/>
              </a:rPr>
              <a:t>bir maddenin eksik olması durumunda okul/kurumun söz konusu bileşenin gerekliliklerini sağlamadığı kabul edilir. </a:t>
            </a:r>
            <a:endParaRPr lang="tr-TR" sz="4000"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sz="4000" dirty="0">
                <a:latin typeface="Calibri" pitchFamily="34" charset="0"/>
                <a:ea typeface="Times New Roman" pitchFamily="18" charset="0"/>
                <a:cs typeface="Calibri" pitchFamily="34" charset="0"/>
              </a:rPr>
              <a:t> Bağımsız anaokullarının değerlendirilmesi sırasında, Ek-6’da yer alan bağımsız anaokulları için oluşturulmuş formlar kullanılmalıdır.</a:t>
            </a:r>
          </a:p>
          <a:p>
            <a:pPr marL="0" indent="0">
              <a:buNone/>
            </a:pPr>
            <a:endParaRPr lang="tr-T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7721"/>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989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0"/>
            <a:ext cx="10018713" cy="796413"/>
          </a:xfrm>
        </p:spPr>
        <p:txBody>
          <a:bodyPr>
            <a:normAutofit/>
          </a:bodyPr>
          <a:lstStyle/>
          <a:p>
            <a:r>
              <a:rPr lang="tr-TR" b="1" dirty="0">
                <a:latin typeface="Calibri" pitchFamily="34" charset="0"/>
                <a:ea typeface="Calibri" pitchFamily="34" charset="0"/>
                <a:cs typeface="Times New Roman" pitchFamily="18" charset="0"/>
              </a:rPr>
              <a:t>3a. Sağlık Hizmetleri</a:t>
            </a:r>
            <a:endParaRPr lang="tr-TR" dirty="0"/>
          </a:p>
        </p:txBody>
      </p:sp>
      <p:sp>
        <p:nvSpPr>
          <p:cNvPr id="3" name="İçerik Yer Tutucusu 2"/>
          <p:cNvSpPr>
            <a:spLocks noGrp="1"/>
          </p:cNvSpPr>
          <p:nvPr>
            <p:ph idx="1"/>
          </p:nvPr>
        </p:nvSpPr>
        <p:spPr/>
        <p:txBody>
          <a:bodyPr/>
          <a:lstStyle/>
          <a:p>
            <a:pPr lvl="0"/>
            <a:endParaRPr lang="tr-TR" sz="3600" dirty="0">
              <a:latin typeface="Arial" pitchFamily="34" charset="0"/>
              <a:cs typeface="Arial" pitchFamily="34" charset="0"/>
            </a:endParaRPr>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1732059350"/>
              </p:ext>
            </p:extLst>
          </p:nvPr>
        </p:nvGraphicFramePr>
        <p:xfrm>
          <a:off x="1484310" y="796421"/>
          <a:ext cx="10373393" cy="5739194"/>
        </p:xfrm>
        <a:graphic>
          <a:graphicData uri="http://schemas.openxmlformats.org/drawingml/2006/table">
            <a:tbl>
              <a:tblPr/>
              <a:tblGrid>
                <a:gridCol w="383594">
                  <a:extLst>
                    <a:ext uri="{9D8B030D-6E8A-4147-A177-3AD203B41FA5}">
                      <a16:colId xmlns:a16="http://schemas.microsoft.com/office/drawing/2014/main" val="20000"/>
                    </a:ext>
                  </a:extLst>
                </a:gridCol>
                <a:gridCol w="9276629">
                  <a:extLst>
                    <a:ext uri="{9D8B030D-6E8A-4147-A177-3AD203B41FA5}">
                      <a16:colId xmlns:a16="http://schemas.microsoft.com/office/drawing/2014/main" val="20001"/>
                    </a:ext>
                  </a:extLst>
                </a:gridCol>
                <a:gridCol w="713170">
                  <a:extLst>
                    <a:ext uri="{9D8B030D-6E8A-4147-A177-3AD203B41FA5}">
                      <a16:colId xmlns:a16="http://schemas.microsoft.com/office/drawing/2014/main" val="20002"/>
                    </a:ext>
                  </a:extLst>
                </a:gridCol>
              </a:tblGrid>
              <a:tr h="446147">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a:latin typeface="+mn-lt"/>
                          <a:ea typeface="Calibri"/>
                          <a:cs typeface="Times New Roman"/>
                        </a:rPr>
                        <a:t>Hayır (H)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392">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392">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392">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392">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392">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147">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147">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147">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8392">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6147">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8392">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8392">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8392">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8392">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46147">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8392">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365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3808" y="68826"/>
            <a:ext cx="10018713" cy="737419"/>
          </a:xfrm>
        </p:spPr>
        <p:txBody>
          <a:bodyPr>
            <a:normAutofit fontScale="90000"/>
          </a:bodyPr>
          <a:lstStyle/>
          <a:p>
            <a:pPr>
              <a:defRPr/>
            </a:pPr>
            <a:br>
              <a:rPr lang="tr-TR" b="1" dirty="0">
                <a:ln w="11430"/>
              </a:rPr>
            </a:br>
            <a:endParaRPr lang="tr-TR" b="1" dirty="0">
              <a:ln w="11430"/>
            </a:endParaRPr>
          </a:p>
        </p:txBody>
      </p:sp>
      <p:sp>
        <p:nvSpPr>
          <p:cNvPr id="3" name="İçerik Yer Tutucusu 2"/>
          <p:cNvSpPr>
            <a:spLocks noGrp="1"/>
          </p:cNvSpPr>
          <p:nvPr>
            <p:ph idx="1"/>
          </p:nvPr>
        </p:nvSpPr>
        <p:spPr>
          <a:xfrm>
            <a:off x="1680955" y="1120876"/>
            <a:ext cx="10018713" cy="5737123"/>
          </a:xfrm>
        </p:spPr>
        <p:txBody>
          <a:bodyPr>
            <a:normAutofit/>
          </a:bodyPr>
          <a:lstStyle/>
          <a:p>
            <a:pPr algn="just"/>
            <a:endParaRPr lang="tr-TR" sz="4200" b="1" dirty="0">
              <a:latin typeface="Calibri" panose="020F0502020204030204" pitchFamily="34" charset="0"/>
              <a:ea typeface="Times New Roman" pitchFamily="18" charset="0"/>
              <a:cs typeface="Calibri" panose="020F0502020204030204" pitchFamily="34" charset="0"/>
            </a:endParaRPr>
          </a:p>
          <a:p>
            <a:pPr algn="just" eaLnBrk="0" hangingPunct="0">
              <a:lnSpc>
                <a:spcPct val="120000"/>
              </a:lnSpc>
              <a:tabLst>
                <a:tab pos="338138" algn="l"/>
              </a:tabLst>
            </a:pPr>
            <a:endParaRPr lang="tr-TR" sz="1000" b="1" dirty="0">
              <a:ea typeface="Times New Roman" pitchFamily="18" charset="0"/>
              <a:cs typeface="Times New Roman" pitchFamily="18" charset="0"/>
            </a:endParaRPr>
          </a:p>
        </p:txBody>
      </p:sp>
      <p:sp>
        <p:nvSpPr>
          <p:cNvPr id="4" name="Dikdörtgen 3"/>
          <p:cNvSpPr/>
          <p:nvPr/>
        </p:nvSpPr>
        <p:spPr>
          <a:xfrm>
            <a:off x="1828800" y="147483"/>
            <a:ext cx="7934632" cy="523220"/>
          </a:xfrm>
          <a:prstGeom prst="rect">
            <a:avLst/>
          </a:prstGeom>
        </p:spPr>
        <p:txBody>
          <a:bodyPr wrap="square">
            <a:spAutoFit/>
          </a:bodyPr>
          <a:lstStyle/>
          <a:p>
            <a:pPr lvl="0"/>
            <a:r>
              <a:rPr lang="tr-TR" sz="2800" b="1" dirty="0">
                <a:latin typeface="Calibri" panose="020F0502020204030204" pitchFamily="34" charset="0"/>
                <a:ea typeface="Calibri" panose="020F0502020204030204" pitchFamily="34" charset="0"/>
                <a:cs typeface="Calibri" panose="020F0502020204030204" pitchFamily="34" charset="0"/>
              </a:rPr>
              <a:t>3b. </a:t>
            </a:r>
            <a:r>
              <a:rPr lang="tr-TR" sz="2800" b="1" dirty="0">
                <a:latin typeface="Calibri" panose="020F0502020204030204" pitchFamily="34" charset="0"/>
                <a:cs typeface="Calibri" panose="020F0502020204030204" pitchFamily="34" charset="0"/>
              </a:rPr>
              <a:t>Sağlıklı ve Güvenli Okul Çevresi</a:t>
            </a:r>
          </a:p>
        </p:txBody>
      </p:sp>
      <p:graphicFrame>
        <p:nvGraphicFramePr>
          <p:cNvPr id="5" name="3 Tablo"/>
          <p:cNvGraphicFramePr>
            <a:graphicFrameLocks noGrp="1"/>
          </p:cNvGraphicFramePr>
          <p:nvPr>
            <p:extLst>
              <p:ext uri="{D42A27DB-BD31-4B8C-83A1-F6EECF244321}">
                <p14:modId xmlns:p14="http://schemas.microsoft.com/office/powerpoint/2010/main" val="755749670"/>
              </p:ext>
            </p:extLst>
          </p:nvPr>
        </p:nvGraphicFramePr>
        <p:xfrm>
          <a:off x="1680956" y="670706"/>
          <a:ext cx="10174892" cy="6113558"/>
        </p:xfrm>
        <a:graphic>
          <a:graphicData uri="http://schemas.openxmlformats.org/drawingml/2006/table">
            <a:tbl>
              <a:tblPr/>
              <a:tblGrid>
                <a:gridCol w="376254">
                  <a:extLst>
                    <a:ext uri="{9D8B030D-6E8A-4147-A177-3AD203B41FA5}">
                      <a16:colId xmlns:a16="http://schemas.microsoft.com/office/drawing/2014/main" val="20000"/>
                    </a:ext>
                  </a:extLst>
                </a:gridCol>
                <a:gridCol w="9099115">
                  <a:extLst>
                    <a:ext uri="{9D8B030D-6E8A-4147-A177-3AD203B41FA5}">
                      <a16:colId xmlns:a16="http://schemas.microsoft.com/office/drawing/2014/main" val="20001"/>
                    </a:ext>
                  </a:extLst>
                </a:gridCol>
                <a:gridCol w="699523">
                  <a:extLst>
                    <a:ext uri="{9D8B030D-6E8A-4147-A177-3AD203B41FA5}">
                      <a16:colId xmlns:a16="http://schemas.microsoft.com/office/drawing/2014/main" val="20002"/>
                    </a:ext>
                  </a:extLst>
                </a:gridCol>
              </a:tblGrid>
              <a:tr h="492806">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10" dirty="0">
                          <a:latin typeface="+mn-lt"/>
                          <a:ea typeface="Times New Roman"/>
                          <a:cs typeface="Times New Roman"/>
                        </a:rPr>
                        <a:t>N</a:t>
                      </a:r>
                      <a:r>
                        <a:rPr lang="tr-TR" sz="1200" dirty="0">
                          <a:latin typeface="+mn-lt"/>
                          <a:ea typeface="Times New Roman"/>
                          <a:cs typeface="Times New Roman"/>
                        </a:rPr>
                        <a:t>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 (</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835">
                <a:tc>
                  <a:txBody>
                    <a:bodyPr/>
                    <a:lstStyle/>
                    <a:p>
                      <a:pPr marL="64770" algn="ctr">
                        <a:spcBef>
                          <a:spcPts val="9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g</a:t>
                      </a:r>
                      <a:r>
                        <a:rPr lang="tr-TR" sz="1200" spc="1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a:t>
                      </a:r>
                      <a:r>
                        <a:rPr lang="tr-TR" sz="1200" spc="-4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40"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ren</a:t>
                      </a:r>
                      <a:r>
                        <a:rPr lang="tr-TR" sz="1200" spc="-3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hed</a:t>
                      </a:r>
                      <a:r>
                        <a:rPr lang="tr-TR" sz="1200" spc="-10" dirty="0">
                          <a:latin typeface="+mn-lt"/>
                          <a:ea typeface="Times New Roman"/>
                          <a:cs typeface="Times New Roman"/>
                        </a:rPr>
                        <a:t>e</a:t>
                      </a:r>
                      <a:r>
                        <a:rPr lang="tr-TR" sz="1200" dirty="0">
                          <a:latin typeface="+mn-lt"/>
                          <a:ea typeface="Times New Roman"/>
                          <a:cs typeface="Times New Roman"/>
                        </a:rPr>
                        <a:t>fl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5"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10" dirty="0">
                          <a:latin typeface="+mn-lt"/>
                          <a:ea typeface="Times New Roman"/>
                          <a:cs typeface="Times New Roman"/>
                        </a:rPr>
                        <a:t>t</a:t>
                      </a:r>
                      <a:r>
                        <a:rPr lang="tr-TR" sz="1200" dirty="0">
                          <a:latin typeface="+mn-lt"/>
                          <a:ea typeface="Times New Roman"/>
                          <a:cs typeface="Times New Roman"/>
                        </a:rPr>
                        <a:t>ir.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6835">
                <a:tc>
                  <a:txBody>
                    <a:bodyPr/>
                    <a:lstStyle/>
                    <a:p>
                      <a:pPr marL="64770" algn="ctr">
                        <a:spcBef>
                          <a:spcPts val="9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ahçe</a:t>
                      </a:r>
                      <a:r>
                        <a:rPr lang="tr-TR" sz="1200" spc="-10" dirty="0">
                          <a:latin typeface="+mn-lt"/>
                          <a:ea typeface="Times New Roman"/>
                          <a:cs typeface="Times New Roman"/>
                        </a:rPr>
                        <a:t>n</a:t>
                      </a:r>
                      <a:r>
                        <a:rPr lang="tr-TR" sz="1200" dirty="0">
                          <a:latin typeface="+mn-lt"/>
                          <a:ea typeface="Times New Roman"/>
                          <a:cs typeface="Times New Roman"/>
                        </a:rPr>
                        <a:t>in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a:t>
                      </a:r>
                      <a:r>
                        <a:rPr lang="tr-TR" sz="1200" spc="5"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6835">
                <a:tc>
                  <a:txBody>
                    <a:bodyPr/>
                    <a:lstStyle/>
                    <a:p>
                      <a:pPr marL="64770" algn="ctr">
                        <a:spcBef>
                          <a:spcPts val="100"/>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100"/>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6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5"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da</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5"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çö</a:t>
                      </a:r>
                      <a:r>
                        <a:rPr lang="tr-TR" sz="1200" spc="-15" dirty="0">
                          <a:latin typeface="+mn-lt"/>
                          <a:ea typeface="Times New Roman"/>
                          <a:cs typeface="Times New Roman"/>
                        </a:rPr>
                        <a:t>p</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55" dirty="0">
                          <a:latin typeface="+mn-lt"/>
                          <a:ea typeface="Times New Roman"/>
                          <a:cs typeface="Times New Roman"/>
                        </a:rPr>
                        <a:t> </a:t>
                      </a:r>
                      <a:r>
                        <a:rPr lang="tr-TR" sz="1200" dirty="0">
                          <a:latin typeface="+mn-lt"/>
                          <a:ea typeface="Times New Roman"/>
                          <a:cs typeface="Times New Roman"/>
                        </a:rPr>
                        <a:t>top</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10" dirty="0">
                          <a:latin typeface="+mn-lt"/>
                          <a:ea typeface="Times New Roman"/>
                          <a:cs typeface="Times New Roman"/>
                        </a:rPr>
                        <a:t>d</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t</a:t>
                      </a:r>
                      <a:r>
                        <a:rPr lang="tr-TR" sz="1200" dirty="0">
                          <a:latin typeface="+mn-lt"/>
                          <a:ea typeface="Times New Roman"/>
                          <a:cs typeface="Times New Roman"/>
                        </a:rPr>
                        <a:t>em</a:t>
                      </a:r>
                      <a:r>
                        <a:rPr lang="tr-TR" sz="1200" spc="-5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835">
                <a:tc>
                  <a:txBody>
                    <a:bodyPr/>
                    <a:lstStyle/>
                    <a:p>
                      <a:pPr marL="64770" algn="ctr">
                        <a:spcBef>
                          <a:spcPts val="9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i</a:t>
                      </a:r>
                      <a:r>
                        <a:rPr lang="tr-TR" sz="1200" spc="-20" dirty="0">
                          <a:latin typeface="+mn-lt"/>
                          <a:ea typeface="Times New Roman"/>
                          <a:cs typeface="Times New Roman"/>
                        </a:rPr>
                        <a:t>-</a:t>
                      </a:r>
                      <a:r>
                        <a:rPr lang="tr-TR" sz="1200" dirty="0">
                          <a:latin typeface="+mn-lt"/>
                          <a:ea typeface="Times New Roman"/>
                          <a:cs typeface="Times New Roman"/>
                        </a:rPr>
                        <a:t>dışı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bahçe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4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10" dirty="0">
                          <a:latin typeface="+mn-lt"/>
                          <a:ea typeface="Times New Roman"/>
                          <a:cs typeface="Times New Roman"/>
                        </a:rPr>
                        <a:t>n</a:t>
                      </a:r>
                      <a:r>
                        <a:rPr lang="tr-TR" sz="1200" dirty="0">
                          <a:latin typeface="+mn-lt"/>
                          <a:ea typeface="Times New Roman"/>
                          <a:cs typeface="Times New Roman"/>
                        </a:rPr>
                        <a:t>li</a:t>
                      </a:r>
                      <a:r>
                        <a:rPr lang="tr-TR" sz="1200" spc="-35"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5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spc="-10" dirty="0">
                          <a:latin typeface="+mn-lt"/>
                          <a:ea typeface="Times New Roman"/>
                          <a:cs typeface="Times New Roman"/>
                        </a:rPr>
                        <a:t>k</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dı</a:t>
                      </a:r>
                      <a:r>
                        <a:rPr lang="tr-TR" sz="1200" spc="-3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ak</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10"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835">
                <a:tc>
                  <a:txBody>
                    <a:bodyPr/>
                    <a:lstStyle/>
                    <a:p>
                      <a:pPr marL="64770" algn="ctr">
                        <a:spcBef>
                          <a:spcPts val="9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a:t>
                      </a:r>
                      <a:r>
                        <a:rPr lang="tr-TR" sz="1200" spc="-125" dirty="0">
                          <a:latin typeface="+mn-lt"/>
                          <a:ea typeface="Times New Roman"/>
                          <a:cs typeface="Times New Roman"/>
                        </a:rPr>
                        <a:t> </a:t>
                      </a:r>
                      <a:r>
                        <a:rPr lang="tr-TR" sz="1200" dirty="0">
                          <a:latin typeface="+mn-lt"/>
                          <a:ea typeface="Times New Roman"/>
                          <a:cs typeface="Times New Roman"/>
                        </a:rPr>
                        <a:t>Şebe</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20" dirty="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12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6835">
                <a:tc>
                  <a:txBody>
                    <a:bodyPr/>
                    <a:lstStyle/>
                    <a:p>
                      <a:pPr marL="64770" algn="ctr">
                        <a:spcBef>
                          <a:spcPts val="9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dirty="0">
                          <a:latin typeface="+mn-lt"/>
                          <a:ea typeface="Times New Roman"/>
                          <a:cs typeface="Times New Roman"/>
                        </a:rPr>
                        <a:t>Ku</a:t>
                      </a:r>
                      <a:r>
                        <a:rPr lang="tr-TR" sz="1200" spc="-15" dirty="0">
                          <a:latin typeface="+mn-lt"/>
                          <a:ea typeface="Times New Roman"/>
                          <a:cs typeface="Times New Roman"/>
                        </a:rPr>
                        <a:t>y</a:t>
                      </a:r>
                      <a:r>
                        <a:rPr lang="tr-TR" sz="1200" dirty="0">
                          <a:latin typeface="+mn-lt"/>
                          <a:ea typeface="Times New Roman"/>
                          <a:cs typeface="Times New Roman"/>
                        </a:rPr>
                        <a:t>u/Ş</a:t>
                      </a:r>
                      <a:r>
                        <a:rPr lang="tr-TR" sz="1200" spc="-15" dirty="0">
                          <a:latin typeface="+mn-lt"/>
                          <a:ea typeface="Times New Roman"/>
                          <a:cs typeface="Times New Roman"/>
                        </a:rPr>
                        <a:t>e</a:t>
                      </a:r>
                      <a:r>
                        <a:rPr lang="tr-TR" sz="1200" dirty="0">
                          <a:latin typeface="+mn-lt"/>
                          <a:ea typeface="Times New Roman"/>
                          <a:cs typeface="Times New Roman"/>
                        </a:rPr>
                        <a:t>be</a:t>
                      </a:r>
                      <a:r>
                        <a:rPr lang="tr-TR" sz="1200" spc="-10" dirty="0">
                          <a:latin typeface="+mn-lt"/>
                          <a:ea typeface="Times New Roman"/>
                          <a:cs typeface="Times New Roman"/>
                        </a:rPr>
                        <a:t>k</a:t>
                      </a:r>
                      <a:r>
                        <a:rPr lang="tr-TR" sz="1200" dirty="0">
                          <a:latin typeface="+mn-lt"/>
                          <a:ea typeface="Times New Roman"/>
                          <a:cs typeface="Times New Roman"/>
                        </a:rPr>
                        <a:t>e</a:t>
                      </a:r>
                      <a:r>
                        <a:rPr lang="tr-TR" sz="1200" spc="70" dirty="0">
                          <a:latin typeface="+mn-lt"/>
                          <a:ea typeface="Times New Roman"/>
                          <a:cs typeface="Times New Roman"/>
                        </a:rPr>
                        <a:t> </a:t>
                      </a:r>
                      <a:r>
                        <a:rPr lang="tr-TR" sz="1200" dirty="0">
                          <a:latin typeface="+mn-lt"/>
                          <a:ea typeface="Times New Roman"/>
                          <a:cs typeface="Times New Roman"/>
                        </a:rPr>
                        <a:t>su</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une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S</a:t>
                      </a:r>
                      <a:r>
                        <a:rPr lang="tr-TR" sz="1200" spc="-10" dirty="0">
                          <a:latin typeface="+mn-lt"/>
                          <a:ea typeface="Times New Roman"/>
                          <a:cs typeface="Times New Roman"/>
                        </a:rPr>
                        <a:t>HY</a:t>
                      </a:r>
                      <a:r>
                        <a:rPr lang="tr-TR" sz="1200" dirty="0">
                          <a:latin typeface="+mn-lt"/>
                          <a:ea typeface="Times New Roman"/>
                          <a:cs typeface="Times New Roman"/>
                        </a:rPr>
                        <a:t>’te</a:t>
                      </a:r>
                      <a:r>
                        <a:rPr lang="tr-TR" sz="1200" spc="8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len</a:t>
                      </a:r>
                      <a:r>
                        <a:rPr lang="tr-TR" sz="1200" spc="6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k</a:t>
                      </a:r>
                      <a:r>
                        <a:rPr lang="tr-TR" sz="1200" spc="10" dirty="0">
                          <a:latin typeface="+mn-lt"/>
                          <a:ea typeface="Times New Roman"/>
                          <a:cs typeface="Times New Roman"/>
                        </a:rPr>
                        <a:t>r</a:t>
                      </a:r>
                      <a:r>
                        <a:rPr lang="tr-TR" sz="1200" dirty="0">
                          <a:latin typeface="+mn-lt"/>
                          <a:ea typeface="Times New Roman"/>
                          <a:cs typeface="Times New Roman"/>
                        </a:rPr>
                        <a:t>obi</a:t>
                      </a:r>
                      <a:r>
                        <a:rPr lang="tr-TR" sz="1200" spc="-15" dirty="0">
                          <a:latin typeface="+mn-lt"/>
                          <a:ea typeface="Times New Roman"/>
                          <a:cs typeface="Times New Roman"/>
                        </a:rPr>
                        <a:t>y</a:t>
                      </a:r>
                      <a:r>
                        <a:rPr lang="tr-TR" sz="1200" dirty="0">
                          <a:latin typeface="+mn-lt"/>
                          <a:ea typeface="Times New Roman"/>
                          <a:cs typeface="Times New Roman"/>
                        </a:rPr>
                        <a:t>ol</a:t>
                      </a:r>
                      <a:r>
                        <a:rPr lang="tr-TR" sz="1200" spc="-15" dirty="0">
                          <a:latin typeface="+mn-lt"/>
                          <a:ea typeface="Times New Roman"/>
                          <a:cs typeface="Times New Roman"/>
                        </a:rPr>
                        <a:t>o</a:t>
                      </a:r>
                      <a:r>
                        <a:rPr lang="tr-TR" sz="1200" dirty="0">
                          <a:latin typeface="+mn-lt"/>
                          <a:ea typeface="Times New Roman"/>
                          <a:cs typeface="Times New Roman"/>
                        </a:rPr>
                        <a:t>jik</a:t>
                      </a:r>
                      <a:r>
                        <a:rPr lang="tr-TR" sz="1200" spc="50" dirty="0">
                          <a:latin typeface="+mn-lt"/>
                          <a:ea typeface="Times New Roman"/>
                          <a:cs typeface="Times New Roman"/>
                        </a:rPr>
                        <a:t> </a:t>
                      </a:r>
                      <a:r>
                        <a:rPr lang="tr-TR" sz="1200" dirty="0">
                          <a:latin typeface="+mn-lt"/>
                          <a:ea typeface="Times New Roman"/>
                          <a:cs typeface="Times New Roman"/>
                        </a:rPr>
                        <a:t>Şa</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8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aşı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6835">
                <a:tc>
                  <a:txBody>
                    <a:bodyPr/>
                    <a:lstStyle/>
                    <a:p>
                      <a:pPr marL="64770" algn="ctr">
                        <a:spcBef>
                          <a:spcPts val="95"/>
                        </a:spcBef>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et</a:t>
                      </a:r>
                      <a:r>
                        <a:rPr lang="tr-TR" sz="1200" dirty="0">
                          <a:latin typeface="+mn-lt"/>
                          <a:ea typeface="Times New Roman"/>
                          <a:cs typeface="Times New Roman"/>
                        </a:rPr>
                        <a:t>ler</a:t>
                      </a:r>
                      <a:r>
                        <a:rPr lang="tr-TR" sz="1200" spc="-1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en</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ak</a:t>
                      </a:r>
                      <a:r>
                        <a:rPr lang="tr-TR" sz="1200" spc="-10" dirty="0">
                          <a:latin typeface="+mn-lt"/>
                          <a:ea typeface="Times New Roman"/>
                          <a:cs typeface="Times New Roman"/>
                        </a:rPr>
                        <a:t> 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dı</a:t>
                      </a:r>
                      <a:r>
                        <a:rPr lang="tr-TR" sz="1200" spc="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spc="-10" dirty="0">
                          <a:latin typeface="+mn-lt"/>
                          <a:ea typeface="Times New Roman"/>
                          <a:cs typeface="Times New Roman"/>
                        </a:rPr>
                        <a:t>l</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6835">
                <a:tc>
                  <a:txBody>
                    <a:bodyPr/>
                    <a:lstStyle/>
                    <a:p>
                      <a:pPr marL="64770" algn="ctr">
                        <a:spcBef>
                          <a:spcPts val="9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30"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ak</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ı</a:t>
                      </a:r>
                      <a:r>
                        <a:rPr lang="tr-TR" sz="1200" spc="-15" dirty="0">
                          <a:latin typeface="+mn-lt"/>
                          <a:ea typeface="Times New Roman"/>
                          <a:cs typeface="Times New Roman"/>
                        </a:rPr>
                        <a:t>v</a:t>
                      </a:r>
                      <a:r>
                        <a:rPr lang="tr-TR" sz="1200" dirty="0">
                          <a:latin typeface="+mn-lt"/>
                          <a:ea typeface="Times New Roman"/>
                          <a:cs typeface="Times New Roman"/>
                        </a:rPr>
                        <a:t>ı</a:t>
                      </a:r>
                      <a:r>
                        <a:rPr lang="tr-TR" sz="1200" spc="-1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öpük</a:t>
                      </a:r>
                      <a:r>
                        <a:rPr lang="tr-TR" sz="1200" spc="-45" dirty="0">
                          <a:latin typeface="+mn-lt"/>
                          <a:ea typeface="Times New Roman"/>
                          <a:cs typeface="Times New Roman"/>
                        </a:rPr>
                        <a:t> </a:t>
                      </a:r>
                      <a:r>
                        <a:rPr lang="tr-TR" sz="1200" dirty="0">
                          <a:latin typeface="+mn-lt"/>
                          <a:ea typeface="Times New Roman"/>
                          <a:cs typeface="Times New Roman"/>
                        </a:rPr>
                        <a:t>sabun,</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ası</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30" dirty="0">
                          <a:latin typeface="+mn-lt"/>
                          <a:ea typeface="Times New Roman"/>
                          <a:cs typeface="Times New Roman"/>
                        </a:rPr>
                        <a:t> </a:t>
                      </a:r>
                      <a:r>
                        <a:rPr lang="tr-TR" sz="1200" spc="5" dirty="0">
                          <a:latin typeface="+mn-lt"/>
                          <a:ea typeface="Times New Roman"/>
                          <a:cs typeface="Times New Roman"/>
                        </a:rPr>
                        <a:t>i</a:t>
                      </a:r>
                      <a:r>
                        <a:rPr lang="tr-TR" sz="1200" dirty="0">
                          <a:latin typeface="+mn-lt"/>
                          <a:ea typeface="Times New Roman"/>
                          <a:cs typeface="Times New Roman"/>
                        </a:rPr>
                        <a:t>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öp</a:t>
                      </a:r>
                      <a:r>
                        <a:rPr lang="tr-TR" sz="1200" spc="-30" dirty="0">
                          <a:latin typeface="+mn-lt"/>
                          <a:ea typeface="Times New Roman"/>
                          <a:cs typeface="Times New Roman"/>
                        </a:rPr>
                        <a:t> </a:t>
                      </a:r>
                      <a:r>
                        <a:rPr lang="tr-TR" sz="1200" dirty="0">
                          <a:latin typeface="+mn-lt"/>
                          <a:ea typeface="Times New Roman"/>
                          <a:cs typeface="Times New Roman"/>
                        </a:rPr>
                        <a:t>po</a:t>
                      </a:r>
                      <a:r>
                        <a:rPr lang="tr-TR" sz="1200" spc="-15" dirty="0">
                          <a:latin typeface="+mn-lt"/>
                          <a:ea typeface="Times New Roman"/>
                          <a:cs typeface="Times New Roman"/>
                        </a:rPr>
                        <a:t>ş</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6835">
                <a:tc>
                  <a:txBody>
                    <a:bodyPr/>
                    <a:lstStyle/>
                    <a:p>
                      <a:pPr marL="64770" algn="ctr">
                        <a:spcBef>
                          <a:spcPts val="95"/>
                        </a:spcBef>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ıs</a:t>
                      </a:r>
                      <a:r>
                        <a:rPr lang="tr-TR" sz="1200" spc="5" dirty="0">
                          <a:latin typeface="+mn-lt"/>
                          <a:ea typeface="Times New Roman"/>
                          <a:cs typeface="Times New Roman"/>
                        </a:rPr>
                        <a:t>ı</a:t>
                      </a:r>
                      <a:r>
                        <a:rPr lang="tr-TR" sz="1200"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a </a:t>
                      </a:r>
                      <a:r>
                        <a:rPr lang="tr-TR" sz="1200" spc="-10" dirty="0">
                          <a:latin typeface="+mn-lt"/>
                          <a:ea typeface="Times New Roman"/>
                          <a:cs typeface="Times New Roman"/>
                        </a:rPr>
                        <a:t>v</a:t>
                      </a:r>
                      <a:r>
                        <a:rPr lang="tr-TR" sz="1200" dirty="0">
                          <a:latin typeface="+mn-lt"/>
                          <a:ea typeface="Times New Roman"/>
                          <a:cs typeface="Times New Roman"/>
                        </a:rPr>
                        <a:t>e ha</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and</a:t>
                      </a:r>
                      <a:r>
                        <a:rPr lang="tr-TR" sz="1200" spc="-10" dirty="0">
                          <a:latin typeface="+mn-lt"/>
                          <a:ea typeface="Times New Roman"/>
                          <a:cs typeface="Times New Roman"/>
                        </a:rPr>
                        <a:t>ı</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s</a:t>
                      </a:r>
                      <a:r>
                        <a:rPr lang="tr-TR" sz="1200" spc="35"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e uygun o</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6835">
                <a:tc>
                  <a:txBody>
                    <a:bodyPr/>
                    <a:lstStyle/>
                    <a:p>
                      <a:pPr marL="64770" algn="ctr">
                        <a:spcBef>
                          <a:spcPts val="95"/>
                        </a:spcBef>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12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et</a:t>
                      </a:r>
                      <a:r>
                        <a:rPr lang="tr-TR" sz="1200" spc="-130" dirty="0">
                          <a:latin typeface="+mn-lt"/>
                          <a:ea typeface="Times New Roman"/>
                          <a:cs typeface="Times New Roman"/>
                        </a:rPr>
                        <a:t> </a:t>
                      </a:r>
                      <a:r>
                        <a:rPr lang="tr-TR" sz="1200" dirty="0">
                          <a:latin typeface="+mn-lt"/>
                          <a:ea typeface="Times New Roman"/>
                          <a:cs typeface="Times New Roman"/>
                        </a:rPr>
                        <a:t>dı</a:t>
                      </a:r>
                      <a:r>
                        <a:rPr lang="tr-TR" sz="1200" spc="-20" dirty="0">
                          <a:latin typeface="+mn-lt"/>
                          <a:ea typeface="Times New Roman"/>
                          <a:cs typeface="Times New Roman"/>
                        </a:rPr>
                        <a:t>ş</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130" dirty="0">
                          <a:latin typeface="+mn-lt"/>
                          <a:ea typeface="Times New Roman"/>
                          <a:cs typeface="Times New Roman"/>
                        </a:rPr>
                        <a:t> </a:t>
                      </a:r>
                      <a:r>
                        <a:rPr lang="tr-TR" sz="1200" dirty="0">
                          <a:latin typeface="+mn-lt"/>
                          <a:ea typeface="Times New Roman"/>
                          <a:cs typeface="Times New Roman"/>
                        </a:rPr>
                        <a:t>su</a:t>
                      </a:r>
                      <a:r>
                        <a:rPr lang="tr-TR" sz="1200" spc="-125" dirty="0">
                          <a:latin typeface="+mn-lt"/>
                          <a:ea typeface="Times New Roman"/>
                          <a:cs typeface="Times New Roman"/>
                        </a:rPr>
                        <a:t> </a:t>
                      </a:r>
                      <a:r>
                        <a:rPr lang="tr-TR" sz="1200" spc="5"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2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anak</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 dirty="0">
                          <a:latin typeface="+mn-lt"/>
                          <a:ea typeface="Times New Roman"/>
                          <a:cs typeface="Times New Roman"/>
                        </a:rPr>
                        <a:t>t</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4681">
                <a:tc>
                  <a:txBody>
                    <a:bodyPr/>
                    <a:lstStyle/>
                    <a:p>
                      <a:pPr algn="ctr">
                        <a:lnSpc>
                          <a:spcPts val="600"/>
                        </a:lnSpc>
                        <a:spcAft>
                          <a:spcPts val="0"/>
                        </a:spcAft>
                      </a:pPr>
                      <a:endParaRPr lang="tr-TR" sz="1200" dirty="0">
                        <a:latin typeface="+mn-lt"/>
                        <a:ea typeface="Calibri"/>
                        <a:cs typeface="Times New Roman"/>
                      </a:endParaRPr>
                    </a:p>
                    <a:p>
                      <a:pPr marL="64770" algn="ctr">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2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3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25"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20" dirty="0">
                          <a:latin typeface="+mn-lt"/>
                          <a:ea typeface="Times New Roman"/>
                          <a:cs typeface="Times New Roman"/>
                        </a:rPr>
                        <a:t> </a:t>
                      </a:r>
                      <a:r>
                        <a:rPr lang="tr-TR" sz="1200" spc="-15" dirty="0">
                          <a:latin typeface="+mn-lt"/>
                          <a:ea typeface="Times New Roman"/>
                          <a:cs typeface="Times New Roman"/>
                        </a:rPr>
                        <a:t>sağlık bilgisi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0"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be</a:t>
                      </a:r>
                      <a:r>
                        <a:rPr lang="tr-TR" sz="1200" spc="5"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esi</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r>
                        <a:rPr lang="tr-TR" sz="1200" spc="-30" dirty="0">
                          <a:latin typeface="+mn-lt"/>
                          <a:ea typeface="Times New Roman"/>
                          <a:cs typeface="Times New Roman"/>
                        </a:rPr>
                        <a:t> </a:t>
                      </a:r>
                      <a:r>
                        <a:rPr lang="tr-TR" sz="1200" dirty="0">
                          <a:latin typeface="+mn-lt"/>
                          <a:ea typeface="Times New Roman"/>
                          <a:cs typeface="Times New Roman"/>
                        </a:rPr>
                        <a:t>(</a:t>
                      </a:r>
                      <a:r>
                        <a:rPr lang="tr-TR" sz="1200" spc="-15" dirty="0">
                          <a:latin typeface="+mn-lt"/>
                          <a:ea typeface="Times New Roman"/>
                          <a:cs typeface="Times New Roman"/>
                        </a:rPr>
                        <a:t>sağlık bilgisi</a:t>
                      </a:r>
                      <a:r>
                        <a:rPr lang="tr-TR" sz="1200" spc="-30" dirty="0">
                          <a:latin typeface="+mn-lt"/>
                          <a:ea typeface="Times New Roman"/>
                          <a:cs typeface="Times New Roman"/>
                        </a:rPr>
                        <a:t> </a:t>
                      </a:r>
                      <a:r>
                        <a:rPr lang="tr-TR" sz="1200" dirty="0">
                          <a:latin typeface="+mn-lt"/>
                          <a:ea typeface="Times New Roman"/>
                          <a:cs typeface="Times New Roman"/>
                        </a:rPr>
                        <a:t>ile</a:t>
                      </a:r>
                      <a:r>
                        <a:rPr lang="tr-TR" sz="1200" spc="-3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r>
                        <a:rPr lang="tr-TR" sz="1200" spc="-3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5"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spc="-1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le</a:t>
                      </a:r>
                      <a:r>
                        <a:rPr lang="tr-TR" sz="1200" spc="5" dirty="0">
                          <a:latin typeface="+mn-lt"/>
                          <a:ea typeface="Times New Roman"/>
                          <a:cs typeface="Times New Roman"/>
                        </a:rPr>
                        <a:t>r</a:t>
                      </a:r>
                      <a:r>
                        <a:rPr lang="tr-TR" sz="1200" dirty="0">
                          <a:latin typeface="+mn-lt"/>
                          <a:ea typeface="Times New Roman"/>
                          <a:cs typeface="Times New Roman"/>
                        </a:rPr>
                        <a:t>e</a:t>
                      </a:r>
                      <a:r>
                        <a:rPr lang="tr-TR" sz="1200" baseline="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5" dirty="0">
                          <a:latin typeface="+mn-lt"/>
                          <a:ea typeface="Times New Roman"/>
                          <a:cs typeface="Times New Roman"/>
                        </a:rPr>
                        <a:t>)</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6835">
                <a:tc>
                  <a:txBody>
                    <a:bodyPr/>
                    <a:lstStyle/>
                    <a:p>
                      <a:pPr marL="64770" algn="ctr">
                        <a:spcBef>
                          <a:spcPts val="9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3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30"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4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pan</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3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3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rde</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10" dirty="0">
                          <a:latin typeface="+mn-lt"/>
                          <a:ea typeface="Times New Roman"/>
                          <a:cs typeface="Times New Roman"/>
                        </a:rPr>
                        <a:t>l</a:t>
                      </a:r>
                      <a:r>
                        <a:rPr lang="tr-TR" sz="1200" dirty="0">
                          <a:latin typeface="+mn-lt"/>
                          <a:ea typeface="Times New Roman"/>
                          <a:cs typeface="Times New Roman"/>
                        </a:rPr>
                        <a:t>ar</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oşu</a:t>
                      </a:r>
                      <a:r>
                        <a:rPr lang="tr-TR" sz="1200" spc="5" dirty="0">
                          <a:latin typeface="+mn-lt"/>
                          <a:ea typeface="Times New Roman"/>
                          <a:cs typeface="Times New Roman"/>
                        </a:rPr>
                        <a:t>l</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k</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6835">
                <a:tc>
                  <a:txBody>
                    <a:bodyPr/>
                    <a:lstStyle/>
                    <a:p>
                      <a:pPr marL="64770" algn="ctr">
                        <a:spcBef>
                          <a:spcPts val="95"/>
                        </a:spcBef>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10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le</a:t>
                      </a:r>
                      <a:r>
                        <a:rPr lang="tr-TR" sz="1200" spc="-9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v</a:t>
                      </a:r>
                      <a:r>
                        <a:rPr lang="tr-TR" sz="1200" dirty="0">
                          <a:latin typeface="+mn-lt"/>
                          <a:ea typeface="Times New Roman"/>
                          <a:cs typeface="Times New Roman"/>
                        </a:rPr>
                        <a:t>li</a:t>
                      </a:r>
                      <a:r>
                        <a:rPr lang="tr-TR" sz="1200" spc="-85" dirty="0">
                          <a:latin typeface="+mn-lt"/>
                          <a:ea typeface="Times New Roman"/>
                          <a:cs typeface="Times New Roman"/>
                        </a:rPr>
                        <a:t> </a:t>
                      </a:r>
                      <a:r>
                        <a:rPr lang="tr-TR" sz="1200" spc="-15" dirty="0">
                          <a:latin typeface="+mn-lt"/>
                          <a:ea typeface="Times New Roman"/>
                          <a:cs typeface="Times New Roman"/>
                        </a:rPr>
                        <a:t>p</a:t>
                      </a:r>
                      <a:r>
                        <a:rPr lang="tr-TR" sz="1200" dirty="0">
                          <a:latin typeface="+mn-lt"/>
                          <a:ea typeface="Times New Roman"/>
                          <a:cs typeface="Times New Roman"/>
                        </a:rPr>
                        <a:t>e</a:t>
                      </a:r>
                      <a:r>
                        <a:rPr lang="tr-TR" sz="1200" spc="5" dirty="0">
                          <a:latin typeface="+mn-lt"/>
                          <a:ea typeface="Times New Roman"/>
                          <a:cs typeface="Times New Roman"/>
                        </a:rPr>
                        <a:t>r</a:t>
                      </a:r>
                      <a:r>
                        <a:rPr lang="tr-TR" sz="1200" spc="-10" dirty="0">
                          <a:latin typeface="+mn-lt"/>
                          <a:ea typeface="Times New Roman"/>
                          <a:cs typeface="Times New Roman"/>
                        </a:rPr>
                        <a:t>s</a:t>
                      </a:r>
                      <a:r>
                        <a:rPr lang="tr-TR" sz="1200" dirty="0">
                          <a:latin typeface="+mn-lt"/>
                          <a:ea typeface="Times New Roman"/>
                          <a:cs typeface="Times New Roman"/>
                        </a:rPr>
                        <a:t>onel</a:t>
                      </a:r>
                      <a:r>
                        <a:rPr lang="tr-TR" sz="1200" spc="-9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6835">
                <a:tc>
                  <a:txBody>
                    <a:bodyPr/>
                    <a:lstStyle/>
                    <a:p>
                      <a:pPr marL="64770" algn="ctr">
                        <a:spcBef>
                          <a:spcPts val="95"/>
                        </a:spcBef>
                        <a:spcAft>
                          <a:spcPts val="0"/>
                        </a:spcAft>
                      </a:pPr>
                      <a:r>
                        <a:rPr lang="tr-TR" sz="1200" dirty="0">
                          <a:latin typeface="+mn-lt"/>
                          <a:ea typeface="Times New Roman"/>
                          <a:cs typeface="Times New Roman"/>
                        </a:rPr>
                        <a:t>14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4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25"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aç</a:t>
                      </a:r>
                      <a:r>
                        <a:rPr lang="tr-TR" sz="1200" spc="-20" dirty="0">
                          <a:latin typeface="+mn-lt"/>
                          <a:ea typeface="Times New Roman"/>
                          <a:cs typeface="Times New Roman"/>
                        </a:rPr>
                        <a:t>-</a:t>
                      </a:r>
                      <a:r>
                        <a:rPr lang="tr-TR" sz="1200" dirty="0">
                          <a:latin typeface="+mn-lt"/>
                          <a:ea typeface="Times New Roman"/>
                          <a:cs typeface="Times New Roman"/>
                        </a:rPr>
                        <a:t>ge</a:t>
                      </a:r>
                      <a:r>
                        <a:rPr lang="tr-TR" sz="1200" spc="5" dirty="0">
                          <a:latin typeface="+mn-lt"/>
                          <a:ea typeface="Times New Roman"/>
                          <a:cs typeface="Times New Roman"/>
                        </a:rPr>
                        <a:t>r</a:t>
                      </a:r>
                      <a:r>
                        <a:rPr lang="tr-TR" sz="1200" dirty="0">
                          <a:latin typeface="+mn-lt"/>
                          <a:ea typeface="Times New Roman"/>
                          <a:cs typeface="Times New Roman"/>
                        </a:rPr>
                        <a:t>eç</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5" dirty="0">
                          <a:latin typeface="+mn-lt"/>
                          <a:ea typeface="Times New Roman"/>
                          <a:cs typeface="Times New Roman"/>
                        </a:rPr>
                        <a:t> 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bu</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er</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0" dirty="0">
                          <a:latin typeface="+mn-lt"/>
                          <a:ea typeface="Times New Roman"/>
                          <a:cs typeface="Times New Roman"/>
                        </a:rPr>
                        <a:t> </a:t>
                      </a:r>
                      <a:r>
                        <a:rPr lang="tr-TR" sz="1200" dirty="0">
                          <a:latin typeface="+mn-lt"/>
                          <a:ea typeface="Times New Roman"/>
                          <a:cs typeface="Times New Roman"/>
                        </a:rPr>
                        <a:t>ula</a:t>
                      </a:r>
                      <a:r>
                        <a:rPr lang="tr-TR" sz="1200" spc="-15" dirty="0">
                          <a:latin typeface="+mn-lt"/>
                          <a:ea typeface="Times New Roman"/>
                          <a:cs typeface="Times New Roman"/>
                        </a:rPr>
                        <a:t>ş</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aca</a:t>
                      </a:r>
                      <a:r>
                        <a:rPr lang="tr-TR" sz="1200" spc="-10"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de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uh</a:t>
                      </a:r>
                      <a:r>
                        <a:rPr lang="tr-TR" sz="1200" spc="10" dirty="0">
                          <a:latin typeface="+mn-lt"/>
                          <a:ea typeface="Times New Roman"/>
                          <a:cs typeface="Times New Roman"/>
                        </a:rPr>
                        <a:t>a</a:t>
                      </a:r>
                      <a:r>
                        <a:rPr lang="tr-TR" sz="1200" dirty="0">
                          <a:latin typeface="+mn-lt"/>
                          <a:ea typeface="Times New Roman"/>
                          <a:cs typeface="Times New Roman"/>
                        </a:rPr>
                        <a:t>fa</a:t>
                      </a:r>
                      <a:r>
                        <a:rPr lang="tr-TR" sz="1200" spc="-10" dirty="0">
                          <a:latin typeface="+mn-lt"/>
                          <a:ea typeface="Times New Roman"/>
                          <a:cs typeface="Times New Roman"/>
                        </a:rPr>
                        <a:t>z</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6835">
                <a:tc>
                  <a:txBody>
                    <a:bodyPr/>
                    <a:lstStyle/>
                    <a:p>
                      <a:pPr marL="64770" algn="ctr">
                        <a:lnSpc>
                          <a:spcPts val="1230"/>
                        </a:lnSpc>
                        <a:spcAft>
                          <a:spcPts val="0"/>
                        </a:spcAft>
                      </a:pPr>
                      <a:r>
                        <a:rPr lang="tr-TR" sz="1200" dirty="0">
                          <a:latin typeface="+mn-lt"/>
                          <a:ea typeface="Times New Roman"/>
                          <a:cs typeface="Times New Roman"/>
                        </a:rPr>
                        <a:t>15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6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y</a:t>
                      </a:r>
                      <a:r>
                        <a:rPr lang="tr-TR" sz="1200" dirty="0">
                          <a:latin typeface="+mn-lt"/>
                          <a:ea typeface="Times New Roman"/>
                          <a:cs typeface="Times New Roman"/>
                        </a:rPr>
                        <a:t>ıda</a:t>
                      </a:r>
                      <a:r>
                        <a:rPr lang="tr-TR" sz="1200" spc="-6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el</a:t>
                      </a:r>
                      <a:r>
                        <a:rPr lang="tr-TR" sz="1200" spc="-5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ky</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dım</a:t>
                      </a:r>
                      <a:r>
                        <a:rPr lang="tr-TR" sz="1200" spc="-65" dirty="0">
                          <a:latin typeface="+mn-lt"/>
                          <a:ea typeface="Times New Roman"/>
                          <a:cs typeface="Times New Roman"/>
                        </a:rPr>
                        <a:t> </a:t>
                      </a:r>
                      <a:r>
                        <a:rPr lang="tr-TR" sz="1200" dirty="0">
                          <a:latin typeface="+mn-lt"/>
                          <a:ea typeface="Times New Roman"/>
                          <a:cs typeface="Times New Roman"/>
                        </a:rPr>
                        <a:t>sert</a:t>
                      </a:r>
                      <a:r>
                        <a:rPr lang="tr-TR" sz="1200" spc="-10" dirty="0">
                          <a:latin typeface="+mn-lt"/>
                          <a:ea typeface="Times New Roman"/>
                          <a:cs typeface="Times New Roman"/>
                        </a:rPr>
                        <a:t>i</a:t>
                      </a:r>
                      <a:r>
                        <a:rPr lang="tr-TR" sz="1200" dirty="0">
                          <a:latin typeface="+mn-lt"/>
                          <a:ea typeface="Times New Roman"/>
                          <a:cs typeface="Times New Roman"/>
                        </a:rPr>
                        <a:t>fi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ı</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5" dirty="0">
                          <a:latin typeface="+mn-lt"/>
                          <a:ea typeface="Times New Roman"/>
                          <a:cs typeface="Times New Roman"/>
                        </a:rPr>
                        <a:t> </a:t>
                      </a:r>
                      <a:r>
                        <a:rPr lang="tr-TR" sz="1200" dirty="0">
                          <a:latin typeface="+mn-lt"/>
                          <a:ea typeface="Times New Roman"/>
                          <a:cs typeface="Times New Roman"/>
                        </a:rPr>
                        <a:t>pe</a:t>
                      </a:r>
                      <a:r>
                        <a:rPr lang="tr-TR" sz="1200" spc="-10" dirty="0">
                          <a:latin typeface="+mn-lt"/>
                          <a:ea typeface="Times New Roman"/>
                          <a:cs typeface="Times New Roman"/>
                        </a:rPr>
                        <a:t>r</a:t>
                      </a:r>
                      <a:r>
                        <a:rPr lang="tr-TR" sz="1200" dirty="0">
                          <a:latin typeface="+mn-lt"/>
                          <a:ea typeface="Times New Roman"/>
                          <a:cs typeface="Times New Roman"/>
                        </a:rPr>
                        <a:t>son</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5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6835">
                <a:tc>
                  <a:txBody>
                    <a:bodyPr/>
                    <a:lstStyle/>
                    <a:p>
                      <a:pPr marL="64770" algn="ctr">
                        <a:lnSpc>
                          <a:spcPts val="1230"/>
                        </a:lnSpc>
                        <a:spcAft>
                          <a:spcPts val="0"/>
                        </a:spcAft>
                      </a:pPr>
                      <a:r>
                        <a:rPr lang="tr-TR" sz="1200" dirty="0">
                          <a:latin typeface="+mn-lt"/>
                          <a:ea typeface="Times New Roman"/>
                          <a:cs typeface="Times New Roman"/>
                        </a:rPr>
                        <a:t>16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6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60" dirty="0">
                          <a:latin typeface="+mn-lt"/>
                          <a:ea typeface="Times New Roman"/>
                          <a:cs typeface="Times New Roman"/>
                        </a:rPr>
                        <a:t> </a:t>
                      </a:r>
                      <a:r>
                        <a:rPr lang="tr-TR" sz="1200" dirty="0">
                          <a:latin typeface="+mn-lt"/>
                          <a:ea typeface="Times New Roman"/>
                          <a:cs typeface="Times New Roman"/>
                        </a:rPr>
                        <a:t>u</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en</a:t>
                      </a:r>
                      <a:r>
                        <a:rPr lang="tr-TR" sz="1200" spc="-65" dirty="0">
                          <a:latin typeface="+mn-lt"/>
                          <a:ea typeface="Times New Roman"/>
                          <a:cs typeface="Times New Roman"/>
                        </a:rPr>
                        <a:t> </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5" dirty="0">
                          <a:latin typeface="+mn-lt"/>
                          <a:ea typeface="Times New Roman"/>
                          <a:cs typeface="Times New Roman"/>
                        </a:rPr>
                        <a:t>f</a:t>
                      </a:r>
                      <a:r>
                        <a:rPr lang="tr-TR" sz="1200" dirty="0">
                          <a:latin typeface="+mn-lt"/>
                          <a:ea typeface="Times New Roman"/>
                          <a:cs typeface="Times New Roman"/>
                        </a:rPr>
                        <a:t>on</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8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40" dirty="0">
                          <a:latin typeface="+mn-lt"/>
                          <a:ea typeface="Times New Roman"/>
                          <a:cs typeface="Times New Roman"/>
                        </a:rPr>
                        <a:t> </a:t>
                      </a:r>
                      <a:r>
                        <a:rPr lang="tr-TR" sz="1200" dirty="0">
                          <a:latin typeface="+mn-lt"/>
                          <a:ea typeface="Times New Roman"/>
                          <a:cs typeface="Times New Roman"/>
                        </a:rPr>
                        <a:t>ç</a:t>
                      </a:r>
                      <a:r>
                        <a:rPr lang="tr-TR" sz="1200" spc="-10" dirty="0">
                          <a:latin typeface="+mn-lt"/>
                          <a:ea typeface="Times New Roman"/>
                          <a:cs typeface="Times New Roman"/>
                        </a:rPr>
                        <a:t>al</a:t>
                      </a:r>
                      <a:r>
                        <a:rPr lang="tr-TR" sz="1200" dirty="0">
                          <a:latin typeface="+mn-lt"/>
                          <a:ea typeface="Times New Roman"/>
                          <a:cs typeface="Times New Roman"/>
                        </a:rPr>
                        <a:t>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6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a:t>
                      </a:r>
                      <a:r>
                        <a:rPr lang="tr-TR" sz="1200" spc="-5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de</a:t>
                      </a:r>
                      <a:r>
                        <a:rPr lang="tr-TR" sz="1200" spc="-70" dirty="0">
                          <a:latin typeface="+mn-lt"/>
                          <a:ea typeface="Times New Roman"/>
                          <a:cs typeface="Times New Roman"/>
                        </a:rPr>
                        <a:t> </a:t>
                      </a:r>
                      <a:r>
                        <a:rPr lang="tr-TR" sz="1200" dirty="0">
                          <a:latin typeface="+mn-lt"/>
                          <a:ea typeface="Times New Roman"/>
                          <a:cs typeface="Times New Roman"/>
                        </a:rPr>
                        <a:t>as</a:t>
                      </a:r>
                      <a:r>
                        <a:rPr lang="tr-TR" sz="1200" spc="-10" dirty="0">
                          <a:latin typeface="+mn-lt"/>
                          <a:ea typeface="Times New Roman"/>
                          <a:cs typeface="Times New Roman"/>
                        </a:rPr>
                        <a:t>ı</a:t>
                      </a:r>
                      <a:r>
                        <a:rPr lang="tr-TR" sz="1200" dirty="0">
                          <a:latin typeface="+mn-lt"/>
                          <a:ea typeface="Times New Roman"/>
                          <a:cs typeface="Times New Roman"/>
                        </a:rPr>
                        <a:t>lı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6835">
                <a:tc>
                  <a:txBody>
                    <a:bodyPr/>
                    <a:lstStyle/>
                    <a:p>
                      <a:pPr marL="64770" algn="ctr">
                        <a:lnSpc>
                          <a:spcPts val="1230"/>
                        </a:lnSpc>
                        <a:spcAft>
                          <a:spcPts val="0"/>
                        </a:spcAft>
                      </a:pPr>
                      <a:r>
                        <a:rPr lang="tr-TR" sz="1200" dirty="0">
                          <a:latin typeface="+mn-lt"/>
                          <a:ea typeface="Times New Roman"/>
                          <a:cs typeface="Times New Roman"/>
                        </a:rPr>
                        <a:t>17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75" dirty="0">
                          <a:latin typeface="+mn-lt"/>
                          <a:ea typeface="Times New Roman"/>
                          <a:cs typeface="Times New Roman"/>
                        </a:rPr>
                        <a:t> </a:t>
                      </a:r>
                      <a:r>
                        <a:rPr lang="tr-TR" sz="1200" dirty="0">
                          <a:latin typeface="+mn-lt"/>
                          <a:ea typeface="Times New Roman"/>
                          <a:cs typeface="Times New Roman"/>
                        </a:rPr>
                        <a:t>to</a:t>
                      </a:r>
                      <a:r>
                        <a:rPr lang="tr-TR" sz="1200" spc="-15" dirty="0">
                          <a:latin typeface="+mn-lt"/>
                          <a:ea typeface="Times New Roman"/>
                          <a:cs typeface="Times New Roman"/>
                        </a:rPr>
                        <a:t>p</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70" dirty="0">
                          <a:latin typeface="+mn-lt"/>
                          <a:ea typeface="Times New Roman"/>
                          <a:cs typeface="Times New Roman"/>
                        </a:rPr>
                        <a:t> </a:t>
                      </a:r>
                      <a:r>
                        <a:rPr lang="tr-TR" sz="1200" dirty="0">
                          <a:latin typeface="+mn-lt"/>
                          <a:ea typeface="Times New Roman"/>
                          <a:cs typeface="Times New Roman"/>
                        </a:rPr>
                        <a:t>al</a:t>
                      </a:r>
                      <a:r>
                        <a:rPr lang="tr-TR" sz="1200" spc="-10" dirty="0">
                          <a:latin typeface="+mn-lt"/>
                          <a:ea typeface="Times New Roman"/>
                          <a:cs typeface="Times New Roman"/>
                        </a:rPr>
                        <a:t>a</a:t>
                      </a:r>
                      <a:r>
                        <a:rPr lang="tr-TR" sz="1200" dirty="0">
                          <a:latin typeface="+mn-lt"/>
                          <a:ea typeface="Times New Roman"/>
                          <a:cs typeface="Times New Roman"/>
                        </a:rPr>
                        <a:t>nı</a:t>
                      </a:r>
                      <a:r>
                        <a:rPr lang="tr-TR" sz="1200" spc="-60" dirty="0">
                          <a:latin typeface="+mn-lt"/>
                          <a:ea typeface="Times New Roman"/>
                          <a:cs typeface="Times New Roman"/>
                        </a:rPr>
                        <a:t> </a:t>
                      </a:r>
                      <a:r>
                        <a:rPr lang="tr-TR" sz="1200" spc="-15" dirty="0">
                          <a:latin typeface="+mn-lt"/>
                          <a:ea typeface="Times New Roman"/>
                          <a:cs typeface="Times New Roman"/>
                        </a:rPr>
                        <a:t>b</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dirty="0">
                          <a:latin typeface="+mn-lt"/>
                          <a:ea typeface="Times New Roman"/>
                          <a:cs typeface="Times New Roman"/>
                        </a:rPr>
                        <a:t>ir</a:t>
                      </a:r>
                      <a:r>
                        <a:rPr lang="tr-TR" sz="1200" spc="-7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üm</a:t>
                      </a:r>
                      <a:r>
                        <a:rPr lang="tr-TR" sz="1200" spc="-8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60" dirty="0">
                          <a:latin typeface="+mn-lt"/>
                          <a:ea typeface="Times New Roman"/>
                          <a:cs typeface="Times New Roman"/>
                        </a:rPr>
                        <a:t> </a:t>
                      </a:r>
                      <a:r>
                        <a:rPr lang="tr-TR" sz="1200" dirty="0">
                          <a:latin typeface="+mn-lt"/>
                          <a:ea typeface="Times New Roman"/>
                          <a:cs typeface="Times New Roman"/>
                        </a:rPr>
                        <a:t>çalı</a:t>
                      </a:r>
                      <a:r>
                        <a:rPr lang="tr-TR" sz="1200" spc="-20" dirty="0">
                          <a:latin typeface="+mn-lt"/>
                          <a:ea typeface="Times New Roman"/>
                          <a:cs typeface="Times New Roman"/>
                        </a:rPr>
                        <a:t>ş</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6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7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ından</a:t>
                      </a:r>
                      <a:r>
                        <a:rPr lang="tr-TR" sz="1200" spc="-75" dirty="0">
                          <a:latin typeface="+mn-lt"/>
                          <a:ea typeface="Times New Roman"/>
                          <a:cs typeface="Times New Roman"/>
                        </a:rPr>
                        <a:t> </a:t>
                      </a:r>
                      <a:r>
                        <a:rPr lang="tr-TR" sz="1200" dirty="0">
                          <a:latin typeface="+mn-lt"/>
                          <a:ea typeface="Times New Roman"/>
                          <a:cs typeface="Times New Roman"/>
                        </a:rPr>
                        <a:t>bi</a:t>
                      </a:r>
                      <a:r>
                        <a:rPr lang="tr-TR" sz="1200" spc="-10" dirty="0">
                          <a:latin typeface="+mn-lt"/>
                          <a:ea typeface="Times New Roman"/>
                          <a:cs typeface="Times New Roman"/>
                        </a:rPr>
                        <a:t>l</a:t>
                      </a:r>
                      <a:r>
                        <a:rPr lang="tr-TR" sz="1200" dirty="0">
                          <a:latin typeface="+mn-lt"/>
                          <a:ea typeface="Times New Roman"/>
                          <a:cs typeface="Times New Roman"/>
                        </a:rPr>
                        <a:t>in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79876">
                <a:tc>
                  <a:txBody>
                    <a:bodyPr/>
                    <a:lstStyle/>
                    <a:p>
                      <a:pPr marL="64770" algn="ctr">
                        <a:lnSpc>
                          <a:spcPts val="1230"/>
                        </a:lnSpc>
                        <a:spcAft>
                          <a:spcPts val="0"/>
                        </a:spcAft>
                      </a:pPr>
                      <a:r>
                        <a:rPr lang="tr-TR" sz="1200" dirty="0">
                          <a:latin typeface="+mn-lt"/>
                          <a:ea typeface="Times New Roman"/>
                          <a:cs typeface="Times New Roman"/>
                        </a:rPr>
                        <a:t>18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8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iriş,</a:t>
                      </a:r>
                      <a:r>
                        <a:rPr lang="tr-TR" sz="1200" spc="-8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7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6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spc="-10" dirty="0">
                          <a:latin typeface="+mn-lt"/>
                          <a:ea typeface="Times New Roman"/>
                          <a:cs typeface="Times New Roman"/>
                        </a:rPr>
                        <a:t>i</a:t>
                      </a:r>
                      <a:r>
                        <a:rPr lang="tr-TR" sz="1200" dirty="0">
                          <a:latin typeface="+mn-lt"/>
                          <a:ea typeface="Times New Roman"/>
                          <a:cs typeface="Times New Roman"/>
                        </a:rPr>
                        <a:t>nin</a:t>
                      </a:r>
                      <a:r>
                        <a:rPr lang="tr-TR" sz="1200" spc="-5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asına</a:t>
                      </a:r>
                      <a:r>
                        <a:rPr lang="tr-TR" sz="1200" spc="-70"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10" dirty="0">
                          <a:latin typeface="+mn-lt"/>
                          <a:ea typeface="Times New Roman"/>
                          <a:cs typeface="Times New Roman"/>
                        </a:rPr>
                        <a:t>l</a:t>
                      </a:r>
                      <a:r>
                        <a:rPr lang="tr-TR" sz="1200" dirty="0">
                          <a:latin typeface="+mn-lt"/>
                          <a:ea typeface="Times New Roman"/>
                          <a:cs typeface="Times New Roman"/>
                        </a:rPr>
                        <a:t>ik</a:t>
                      </a:r>
                      <a:r>
                        <a:rPr lang="tr-TR" sz="1200" spc="-8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3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8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endParaRPr lang="tr-TR" sz="1200" dirty="0">
                        <a:latin typeface="+mn-lt"/>
                        <a:ea typeface="Calibri"/>
                        <a:cs typeface="Times New Roman"/>
                      </a:endParaRPr>
                    </a:p>
                    <a:p>
                      <a:pPr marL="72000">
                        <a:lnSpc>
                          <a:spcPts val="1260"/>
                        </a:lnSpc>
                        <a:spcAft>
                          <a:spcPts val="0"/>
                        </a:spcAft>
                      </a:pPr>
                      <a:r>
                        <a:rPr lang="tr-TR" sz="1200" spc="-15" dirty="0">
                          <a:latin typeface="+mn-lt"/>
                          <a:ea typeface="Times New Roman"/>
                          <a:cs typeface="Times New Roman"/>
                        </a:rPr>
                        <a:t>Kurum</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urulu</a:t>
                      </a:r>
                      <a:r>
                        <a:rPr lang="tr-TR" sz="1200" spc="-15" dirty="0">
                          <a:latin typeface="+mn-lt"/>
                          <a:ea typeface="Times New Roman"/>
                          <a:cs typeface="Times New Roman"/>
                        </a:rPr>
                        <a:t>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rla</a:t>
                      </a:r>
                      <a:r>
                        <a:rPr lang="tr-TR" sz="1200" spc="-6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de</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60" dirty="0">
                          <a:latin typeface="+mn-lt"/>
                          <a:ea typeface="Times New Roman"/>
                          <a:cs typeface="Times New Roman"/>
                        </a:rPr>
                        <a:t> </a:t>
                      </a:r>
                      <a:r>
                        <a:rPr lang="tr-TR" sz="1200" dirty="0">
                          <a:latin typeface="+mn-lt"/>
                          <a:ea typeface="Times New Roman"/>
                          <a:cs typeface="Times New Roman"/>
                        </a:rPr>
                        <a:t>(</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a:t>
                      </a:r>
                      <a:r>
                        <a:rPr lang="tr-TR" sz="1200" spc="-55" dirty="0">
                          <a:latin typeface="+mn-lt"/>
                          <a:ea typeface="Times New Roman"/>
                          <a:cs typeface="Times New Roman"/>
                        </a:rPr>
                        <a:t> </a:t>
                      </a:r>
                      <a:r>
                        <a:rPr lang="tr-TR" sz="1200" spc="5"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t>
                      </a:r>
                      <a:r>
                        <a:rPr lang="tr-TR" sz="1200" spc="-50" dirty="0">
                          <a:latin typeface="+mn-lt"/>
                          <a:ea typeface="Times New Roman"/>
                          <a:cs typeface="Times New Roman"/>
                        </a:rPr>
                        <a:t> </a:t>
                      </a:r>
                      <a:r>
                        <a:rPr lang="tr-TR" sz="1200" dirty="0">
                          <a:latin typeface="+mn-lt"/>
                          <a:ea typeface="Times New Roman"/>
                          <a:cs typeface="Times New Roman"/>
                        </a:rPr>
                        <a:t>ser</a:t>
                      </a:r>
                      <a:r>
                        <a:rPr lang="tr-TR" sz="1200" spc="-15" dirty="0">
                          <a:latin typeface="+mn-lt"/>
                          <a:ea typeface="Times New Roman"/>
                          <a:cs typeface="Times New Roman"/>
                        </a:rPr>
                        <a:t>v</a:t>
                      </a:r>
                      <a:r>
                        <a:rPr lang="tr-TR" sz="1200" dirty="0">
                          <a:latin typeface="+mn-lt"/>
                          <a:ea typeface="Times New Roman"/>
                          <a:cs typeface="Times New Roman"/>
                        </a:rPr>
                        <a:t>is</a:t>
                      </a:r>
                      <a:r>
                        <a:rPr lang="tr-TR" sz="1200" spc="-5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ri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t>
                      </a:r>
                      <a:r>
                        <a:rPr lang="tr-TR" sz="1200" spc="-5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ik</a:t>
                      </a:r>
                      <a:r>
                        <a:rPr lang="tr-TR" sz="1200" spc="-6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5" dirty="0">
                          <a:latin typeface="+mn-lt"/>
                          <a:ea typeface="Times New Roman"/>
                          <a:cs typeface="Times New Roman"/>
                        </a:rPr>
                        <a:t> </a:t>
                      </a:r>
                      <a:r>
                        <a:rPr lang="tr-TR" sz="1200" dirty="0">
                          <a:latin typeface="+mn-lt"/>
                          <a:ea typeface="Times New Roman"/>
                          <a:cs typeface="Times New Roman"/>
                        </a:rPr>
                        <a:t>si</a:t>
                      </a:r>
                      <a:r>
                        <a:rPr lang="tr-TR" sz="1200" spc="-10" dirty="0">
                          <a:latin typeface="+mn-lt"/>
                          <a:ea typeface="Times New Roman"/>
                          <a:cs typeface="Times New Roman"/>
                        </a:rPr>
                        <a:t>s</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4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a:t>
                      </a:r>
                      <a:r>
                        <a:rPr lang="tr-TR" sz="1200" spc="45" dirty="0">
                          <a:latin typeface="+mn-lt"/>
                          <a:ea typeface="Times New Roman"/>
                          <a:cs typeface="Times New Roman"/>
                        </a:rPr>
                        <a:t>i</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6835">
                <a:tc>
                  <a:txBody>
                    <a:bodyPr/>
                    <a:lstStyle/>
                    <a:p>
                      <a:pPr marL="64770" algn="ctr">
                        <a:lnSpc>
                          <a:spcPts val="1230"/>
                        </a:lnSpc>
                        <a:spcAft>
                          <a:spcPts val="0"/>
                        </a:spcAft>
                      </a:pPr>
                      <a:r>
                        <a:rPr lang="tr-TR" sz="1200" dirty="0">
                          <a:latin typeface="+mn-lt"/>
                          <a:ea typeface="Times New Roman"/>
                          <a:cs typeface="Times New Roman"/>
                        </a:rPr>
                        <a:t>19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5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er</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5" dirty="0">
                          <a:latin typeface="+mn-lt"/>
                          <a:ea typeface="Times New Roman"/>
                          <a:cs typeface="Times New Roman"/>
                        </a:rPr>
                        <a:t>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5" dirty="0">
                          <a:latin typeface="+mn-lt"/>
                          <a:ea typeface="Times New Roman"/>
                          <a:cs typeface="Times New Roman"/>
                        </a:rPr>
                        <a:t>k</a:t>
                      </a:r>
                      <a:r>
                        <a:rPr lang="tr-TR" sz="1200" dirty="0">
                          <a:latin typeface="+mn-lt"/>
                          <a:ea typeface="Times New Roman"/>
                          <a:cs typeface="Times New Roman"/>
                        </a:rPr>
                        <a:t>ile</a:t>
                      </a:r>
                      <a:r>
                        <a:rPr lang="tr-TR" sz="1200" spc="-10" dirty="0">
                          <a:latin typeface="+mn-lt"/>
                          <a:ea typeface="Times New Roman"/>
                          <a:cs typeface="Times New Roman"/>
                        </a:rPr>
                        <a:t>n</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0"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a:t>
                      </a:r>
                      <a:r>
                        <a:rPr lang="tr-TR" sz="1200" spc="-10"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50" dirty="0">
                          <a:latin typeface="+mn-lt"/>
                          <a:ea typeface="Times New Roman"/>
                          <a:cs typeface="Times New Roman"/>
                        </a:rPr>
                        <a:t> </a:t>
                      </a:r>
                      <a:r>
                        <a:rPr lang="tr-TR" sz="1200" spc="5" dirty="0">
                          <a:latin typeface="+mn-lt"/>
                          <a:ea typeface="Times New Roman"/>
                          <a:cs typeface="Times New Roman"/>
                        </a:rPr>
                        <a:t>(</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hç</a:t>
                      </a:r>
                      <a:r>
                        <a:rPr lang="tr-TR" sz="1200" spc="-10" dirty="0">
                          <a:latin typeface="+mn-lt"/>
                          <a:ea typeface="Times New Roman"/>
                          <a:cs typeface="Times New Roman"/>
                        </a:rPr>
                        <a:t>e</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45" dirty="0">
                          <a:latin typeface="+mn-lt"/>
                          <a:ea typeface="Times New Roman"/>
                          <a:cs typeface="Times New Roman"/>
                        </a:rPr>
                        <a:t> </a:t>
                      </a:r>
                      <a:r>
                        <a:rPr lang="tr-TR" sz="1200" dirty="0">
                          <a:latin typeface="+mn-lt"/>
                          <a:ea typeface="Times New Roman"/>
                          <a:cs typeface="Times New Roman"/>
                        </a:rPr>
                        <a:t>dâhil)</a:t>
                      </a:r>
                      <a:r>
                        <a:rPr lang="tr-TR" sz="1200" spc="-60" dirty="0">
                          <a:latin typeface="+mn-lt"/>
                          <a:ea typeface="Times New Roman"/>
                          <a:cs typeface="Times New Roman"/>
                        </a:rPr>
                        <a:t> </a:t>
                      </a:r>
                      <a:r>
                        <a:rPr lang="tr-TR" sz="1200" dirty="0">
                          <a:latin typeface="+mn-lt"/>
                          <a:ea typeface="Times New Roman"/>
                          <a:cs typeface="Times New Roman"/>
                        </a:rPr>
                        <a:t>tüt</a:t>
                      </a:r>
                      <a:r>
                        <a:rPr lang="tr-TR" sz="1200" spc="-15" dirty="0">
                          <a:latin typeface="+mn-lt"/>
                          <a:ea typeface="Times New Roman"/>
                          <a:cs typeface="Times New Roman"/>
                        </a:rPr>
                        <a:t>ü</a:t>
                      </a:r>
                      <a:r>
                        <a:rPr lang="tr-TR" sz="1200" dirty="0">
                          <a:latin typeface="+mn-lt"/>
                          <a:ea typeface="Times New Roman"/>
                          <a:cs typeface="Times New Roman"/>
                        </a:rPr>
                        <a:t>n</a:t>
                      </a:r>
                      <a:r>
                        <a:rPr lang="tr-TR" sz="1200" spc="-50" dirty="0">
                          <a:latin typeface="+mn-lt"/>
                          <a:ea typeface="Times New Roman"/>
                          <a:cs typeface="Times New Roman"/>
                        </a:rPr>
                        <a:t> </a:t>
                      </a:r>
                      <a:r>
                        <a:rPr lang="tr-TR" sz="1200" dirty="0">
                          <a:latin typeface="+mn-lt"/>
                          <a:ea typeface="Times New Roman"/>
                          <a:cs typeface="Times New Roman"/>
                        </a:rPr>
                        <a:t>ü</a:t>
                      </a:r>
                      <a:r>
                        <a:rPr lang="tr-TR" sz="1200" spc="-10" dirty="0">
                          <a:latin typeface="+mn-lt"/>
                          <a:ea typeface="Times New Roman"/>
                          <a:cs typeface="Times New Roman"/>
                        </a:rPr>
                        <a:t>r</a:t>
                      </a:r>
                      <a:r>
                        <a:rPr lang="tr-TR" sz="1200" dirty="0">
                          <a:latin typeface="+mn-lt"/>
                          <a:ea typeface="Times New Roman"/>
                          <a:cs typeface="Times New Roman"/>
                        </a:rPr>
                        <a:t>ün</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96939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ey Kaydırma 3"/>
          <p:cNvSpPr/>
          <p:nvPr/>
        </p:nvSpPr>
        <p:spPr>
          <a:xfrm>
            <a:off x="1160206" y="152400"/>
            <a:ext cx="10235381" cy="6415548"/>
          </a:xfrm>
          <a:prstGeom prst="verticalScroll">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OKUL SAĞLIĞI;</a:t>
            </a:r>
            <a:endParaRPr lang="tr-TR" sz="2800" b="1" dirty="0">
              <a:solidFill>
                <a:srgbClr val="FF0000"/>
              </a:solidFill>
              <a:latin typeface="Calibri"/>
              <a:ea typeface="Verdana" pitchFamily="34" charset="0"/>
              <a:cs typeface="Arial" pitchFamily="34" charset="0"/>
            </a:endParaRPr>
          </a:p>
          <a:p>
            <a:pPr lvl="0" algn="just"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       *   Öğrencilerin ve okul çalışanlarının sağlığının değerlendirilmesi, geliştirilmesi, </a:t>
            </a:r>
          </a:p>
          <a:p>
            <a:pPr lvl="0" algn="just"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       * 	      Sağlıklı okul yaşamının sağlanması ve sürdürülmesi, </a:t>
            </a:r>
          </a:p>
          <a:p>
            <a:pPr lvl="0" algn="just"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       *    Öğrenciye ve dolayısıyla topluma sağlık eğitiminin verilmesi için yapılan çalışmaların tümü olarak tanımlanmaktadır.</a:t>
            </a:r>
          </a:p>
        </p:txBody>
      </p:sp>
    </p:spTree>
    <p:extLst>
      <p:ext uri="{BB962C8B-B14F-4D97-AF65-F5344CB8AC3E}">
        <p14:creationId xmlns:p14="http://schemas.microsoft.com/office/powerpoint/2010/main" val="251054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415487" y="655925"/>
            <a:ext cx="10018712" cy="5335211"/>
          </a:xfrm>
          <a:prstGeom prst="rect">
            <a:avLst/>
          </a:prstGeom>
        </p:spPr>
      </p:pic>
      <p:sp>
        <p:nvSpPr>
          <p:cNvPr id="4" name="Rectangle 2"/>
          <p:cNvSpPr>
            <a:spLocks noGrp="1" noChangeArrowheads="1"/>
          </p:cNvSpPr>
          <p:nvPr>
            <p:ph type="title"/>
          </p:nvPr>
        </p:nvSpPr>
        <p:spPr bwMode="auto">
          <a:xfrm>
            <a:off x="1484313" y="71150"/>
            <a:ext cx="58702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3200" b="1" dirty="0">
                <a:latin typeface="Calibri" panose="020F0502020204030204" pitchFamily="34" charset="0"/>
                <a:cs typeface="Calibri" panose="020F0502020204030204" pitchFamily="34" charset="0"/>
              </a:rPr>
              <a:t>3c. Sağlıklı Beslenme</a:t>
            </a:r>
          </a:p>
        </p:txBody>
      </p:sp>
      <p:sp>
        <p:nvSpPr>
          <p:cNvPr id="6" name="Metin kutusu 5"/>
          <p:cNvSpPr txBox="1"/>
          <p:nvPr/>
        </p:nvSpPr>
        <p:spPr>
          <a:xfrm>
            <a:off x="1986116" y="5991136"/>
            <a:ext cx="9370142" cy="646331"/>
          </a:xfrm>
          <a:prstGeom prst="rect">
            <a:avLst/>
          </a:prstGeom>
          <a:noFill/>
        </p:spPr>
        <p:txBody>
          <a:bodyPr wrap="square" rtlCol="0">
            <a:spAutoFit/>
          </a:bodyPr>
          <a:lstStyle/>
          <a:p>
            <a:pPr lvl="0" eaLnBrk="0" fontAlgn="base" hangingPunct="0">
              <a:spcBef>
                <a:spcPct val="0"/>
              </a:spcBef>
              <a:spcAft>
                <a:spcPct val="0"/>
              </a:spcAft>
            </a:pPr>
            <a:r>
              <a:rPr lang="tr-TR" b="1" dirty="0">
                <a:solidFill>
                  <a:prstClr val="black"/>
                </a:solidFill>
                <a:latin typeface="Calibri" panose="020F0502020204030204" pitchFamily="34" charset="0"/>
                <a:ea typeface="Calibri" panose="020F0502020204030204" pitchFamily="34" charset="0"/>
                <a:cs typeface="Calibri" panose="020F0502020204030204" pitchFamily="34" charset="0"/>
              </a:rPr>
              <a:t>NOT:</a:t>
            </a:r>
            <a:r>
              <a:rPr lang="tr-TR" b="1" dirty="0">
                <a:solidFill>
                  <a:prstClr val="black"/>
                </a:solidFill>
                <a:latin typeface="Calibri" panose="020F0502020204030204" pitchFamily="34" charset="0"/>
                <a:cs typeface="Calibri" panose="020F0502020204030204" pitchFamily="34" charset="0"/>
              </a:rPr>
              <a:t> Değerlendirmelerde okul/kurum ve eklentileri (pansiyon, yemekhane, kantin, büfe, çay ocağı, atölye </a:t>
            </a:r>
            <a:r>
              <a:rPr lang="tr-TR" b="1" dirty="0" err="1">
                <a:solidFill>
                  <a:prstClr val="black"/>
                </a:solidFill>
                <a:latin typeface="Calibri" panose="020F0502020204030204" pitchFamily="34" charset="0"/>
                <a:cs typeface="Calibri" panose="020F0502020204030204" pitchFamily="34" charset="0"/>
              </a:rPr>
              <a:t>vb</a:t>
            </a:r>
            <a:r>
              <a:rPr lang="tr-TR" b="1" dirty="0">
                <a:solidFill>
                  <a:prstClr val="black"/>
                </a:solidFill>
                <a:latin typeface="Calibri" panose="020F0502020204030204" pitchFamily="34" charset="0"/>
                <a:cs typeface="Calibri" panose="020F0502020204030204" pitchFamily="34" charset="0"/>
              </a:rPr>
              <a:t>) dikkate alınacaktır.</a:t>
            </a:r>
          </a:p>
        </p:txBody>
      </p:sp>
    </p:spTree>
    <p:extLst>
      <p:ext uri="{BB962C8B-B14F-4D97-AF65-F5344CB8AC3E}">
        <p14:creationId xmlns:p14="http://schemas.microsoft.com/office/powerpoint/2010/main" val="218915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skisehir.hsm.saglik.gov.tr/haberresimleri/800/CI4O45IB.JPG"/>
          <p:cNvPicPr>
            <a:picLocks noChangeAspect="1" noChangeArrowheads="1"/>
          </p:cNvPicPr>
          <p:nvPr/>
        </p:nvPicPr>
        <p:blipFill>
          <a:blip r:embed="rId2" cstate="print"/>
          <a:srcRect/>
          <a:stretch>
            <a:fillRect/>
          </a:stretch>
        </p:blipFill>
        <p:spPr bwMode="auto">
          <a:xfrm>
            <a:off x="1139229" y="188640"/>
            <a:ext cx="3240360" cy="23792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4" descr="http://www.usakhsm.gov.tr/images/ana_sayfa/asi_site.jpg">
            <a:hlinkClick r:id="rId3"/>
          </p:cNvPr>
          <p:cNvPicPr>
            <a:picLocks noChangeAspect="1" noChangeArrowheads="1"/>
          </p:cNvPicPr>
          <p:nvPr/>
        </p:nvPicPr>
        <p:blipFill>
          <a:blip r:embed="rId4" cstate="print">
            <a:lum bright="6000" contrast="6000"/>
          </a:blip>
          <a:srcRect/>
          <a:stretch>
            <a:fillRect/>
          </a:stretch>
        </p:blipFill>
        <p:spPr bwMode="auto">
          <a:xfrm>
            <a:off x="4614048" y="120236"/>
            <a:ext cx="3600401"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descr="http://www.guroymak1noluasm.com/asm/wp-content/uploads/2014/01/agiz-ve-dis-sagligi.jpg">
            <a:hlinkClick r:id="rId5"/>
          </p:cNvPr>
          <p:cNvPicPr>
            <a:picLocks noChangeAspect="1" noChangeArrowheads="1"/>
          </p:cNvPicPr>
          <p:nvPr/>
        </p:nvPicPr>
        <p:blipFill>
          <a:blip r:embed="rId6" cstate="print">
            <a:lum bright="6000" contrast="6000"/>
          </a:blip>
          <a:srcRect/>
          <a:stretch>
            <a:fillRect/>
          </a:stretch>
        </p:blipFill>
        <p:spPr bwMode="auto">
          <a:xfrm>
            <a:off x="8412905" y="120236"/>
            <a:ext cx="3456384"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6" descr="okulda sağlığın korunması ve geliştirilmesi ile ilgili görsel sonucu">
            <a:hlinkClick r:id="rId7"/>
          </p:cNvPr>
          <p:cNvPicPr>
            <a:picLocks noChangeAspect="1" noChangeArrowheads="1"/>
          </p:cNvPicPr>
          <p:nvPr/>
        </p:nvPicPr>
        <p:blipFill>
          <a:blip r:embed="rId8" cstate="print"/>
          <a:srcRect/>
          <a:stretch>
            <a:fillRect/>
          </a:stretch>
        </p:blipFill>
        <p:spPr bwMode="auto">
          <a:xfrm>
            <a:off x="1040181" y="4265685"/>
            <a:ext cx="3240360" cy="2392293"/>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http://illedesaglik.com/wp-content/uploads/2015/10/sa%C4%9Fl%C4%B1k-hizmeti-nedir-Selvi-%C3%B6z%C3%A7etin-avukat.jpg">
            <a:hlinkClick r:id="rId9"/>
          </p:cNvPr>
          <p:cNvPicPr>
            <a:picLocks noChangeAspect="1" noChangeArrowheads="1"/>
          </p:cNvPicPr>
          <p:nvPr/>
        </p:nvPicPr>
        <p:blipFill>
          <a:blip r:embed="rId10" cstate="print">
            <a:lum bright="6000" contrast="6000"/>
          </a:blip>
          <a:srcRect/>
          <a:stretch>
            <a:fillRect/>
          </a:stretch>
        </p:blipFill>
        <p:spPr bwMode="auto">
          <a:xfrm>
            <a:off x="4481747" y="4325740"/>
            <a:ext cx="3528746" cy="2352256"/>
          </a:xfrm>
          <a:prstGeom prst="ellipse">
            <a:avLst/>
          </a:prstGeom>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8" descr="İlgili resim">
            <a:hlinkClick r:id="rId11"/>
          </p:cNvPr>
          <p:cNvPicPr>
            <a:picLocks noChangeAspect="1" noChangeArrowheads="1"/>
          </p:cNvPicPr>
          <p:nvPr/>
        </p:nvPicPr>
        <p:blipFill>
          <a:blip r:embed="rId12" cstate="print"/>
          <a:srcRect/>
          <a:stretch>
            <a:fillRect/>
          </a:stretch>
        </p:blipFill>
        <p:spPr bwMode="auto">
          <a:xfrm>
            <a:off x="8412905" y="4353722"/>
            <a:ext cx="3528392" cy="2304256"/>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Unvan 3"/>
          <p:cNvSpPr txBox="1">
            <a:spLocks/>
          </p:cNvSpPr>
          <p:nvPr/>
        </p:nvSpPr>
        <p:spPr>
          <a:xfrm>
            <a:off x="2546555" y="2780928"/>
            <a:ext cx="7551174" cy="1200329"/>
          </a:xfrm>
          <a:prstGeom prst="rect">
            <a:avLst/>
          </a:prstGeom>
          <a:noFill/>
          <a:ln w="76200">
            <a:solidFill>
              <a:schemeClr val="tx1"/>
            </a:solidFill>
          </a:ln>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a:ln w="11430"/>
                <a:solidFill>
                  <a:srgbClr val="C00000"/>
                </a:solidFill>
                <a:latin typeface="Calibri"/>
              </a:rPr>
              <a:t>Okul Sağlığı Kapsamında </a:t>
            </a:r>
          </a:p>
          <a:p>
            <a:pPr algn="ctr">
              <a:defRPr/>
            </a:pPr>
            <a:r>
              <a:rPr lang="tr-TR" sz="4000" b="1" dirty="0">
                <a:ln w="11430"/>
                <a:solidFill>
                  <a:srgbClr val="C00000"/>
                </a:solidFill>
                <a:latin typeface="Calibri"/>
              </a:rPr>
              <a:t>Yürütülen Program / Projeler </a:t>
            </a:r>
            <a:endParaRPr kumimoji="0" lang="tr-TR" sz="4000" b="1" i="0" u="none" strike="noStrike" kern="1200" cap="none" spc="0" normalizeH="0" baseline="0" noProof="0" dirty="0">
              <a:ln w="11430"/>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31455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1582994" y="294968"/>
            <a:ext cx="9900365" cy="6479458"/>
          </a:xfrm>
        </p:spPr>
        <p:txBody>
          <a:bodyPr>
            <a:normAutofit/>
          </a:bodyPr>
          <a:lstStyle/>
          <a:p>
            <a:pPr marL="0" lvl="0" indent="0" algn="ctr"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PROGRAM/PROJE ADI</a:t>
            </a:r>
          </a:p>
          <a:p>
            <a:pPr marL="0" lvl="0" indent="0" defTabSz="914400" fontAlgn="t">
              <a:spcBef>
                <a:spcPts val="0"/>
              </a:spcBef>
              <a:spcAft>
                <a:spcPts val="0"/>
              </a:spcAft>
              <a:buClrTx/>
              <a:buSzTx/>
              <a:buNone/>
            </a:pPr>
            <a:endParaRPr lang="tr-TR" b="1"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endParaRPr lang="tr-TR" b="1"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1- </a:t>
            </a:r>
            <a:r>
              <a:rPr lang="en-US" b="1" dirty="0" err="1">
                <a:solidFill>
                  <a:prstClr val="black"/>
                </a:solidFill>
                <a:latin typeface="Calibri" panose="020F0502020204030204" pitchFamily="34" charset="0"/>
                <a:cs typeface="Calibri" panose="020F0502020204030204" pitchFamily="34" charset="0"/>
              </a:rPr>
              <a:t>Ağız</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ve</a:t>
            </a:r>
            <a:r>
              <a:rPr lang="en-US" b="1" dirty="0">
                <a:solidFill>
                  <a:prstClr val="black"/>
                </a:solidFill>
                <a:latin typeface="Calibri" panose="020F0502020204030204" pitchFamily="34" charset="0"/>
                <a:cs typeface="Calibri" panose="020F0502020204030204" pitchFamily="34" charset="0"/>
              </a:rPr>
              <a:t> Di</a:t>
            </a:r>
            <a:r>
              <a:rPr lang="tr-TR" b="1" dirty="0">
                <a:solidFill>
                  <a:prstClr val="black"/>
                </a:solidFill>
                <a:latin typeface="Calibri" panose="020F0502020204030204" pitchFamily="34" charset="0"/>
                <a:cs typeface="Calibri" panose="020F0502020204030204" pitchFamily="34" charset="0"/>
              </a:rPr>
              <a:t>ş</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Sağlığı</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Eğitimi</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ve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Koruyucu</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Ağız</a:t>
            </a:r>
            <a:r>
              <a:rPr lang="en-US" b="1" dirty="0">
                <a:solidFill>
                  <a:prstClr val="black"/>
                </a:solidFill>
                <a:latin typeface="Calibri" panose="020F0502020204030204" pitchFamily="34" charset="0"/>
                <a:cs typeface="Calibri" panose="020F0502020204030204" pitchFamily="34" charset="0"/>
              </a:rPr>
              <a:t> Di</a:t>
            </a:r>
            <a:r>
              <a:rPr lang="tr-TR" b="1" dirty="0">
                <a:solidFill>
                  <a:prstClr val="black"/>
                </a:solidFill>
                <a:latin typeface="Calibri" panose="020F0502020204030204" pitchFamily="34" charset="0"/>
                <a:cs typeface="Calibri" panose="020F0502020204030204" pitchFamily="34" charset="0"/>
              </a:rPr>
              <a:t>ş</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Sağlığı</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Çalı</a:t>
            </a:r>
            <a:r>
              <a:rPr lang="tr-TR" b="1" dirty="0">
                <a:solidFill>
                  <a:prstClr val="black"/>
                </a:solidFill>
                <a:latin typeface="Calibri" panose="020F0502020204030204" pitchFamily="34" charset="0"/>
                <a:cs typeface="Calibri" panose="020F0502020204030204" pitchFamily="34" charset="0"/>
              </a:rPr>
              <a:t>ş</a:t>
            </a:r>
            <a:r>
              <a:rPr lang="en-US" b="1" dirty="0" err="1">
                <a:solidFill>
                  <a:prstClr val="black"/>
                </a:solidFill>
                <a:latin typeface="Calibri" panose="020F0502020204030204" pitchFamily="34" charset="0"/>
                <a:cs typeface="Calibri" panose="020F0502020204030204" pitchFamily="34" charset="0"/>
              </a:rPr>
              <a:t>maları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2- </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Beslenme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Dostu</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r>
              <a:rPr lang="tr-TR" b="1" dirty="0">
                <a:solidFill>
                  <a:prstClr val="black"/>
                </a:solidFill>
                <a:latin typeface="Calibri" panose="020F0502020204030204" pitchFamily="34" charset="0"/>
                <a:cs typeface="Calibri" panose="020F0502020204030204" pitchFamily="34" charset="0"/>
              </a:rPr>
              <a:t> (Uygulamadan Kaldırıldı)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3-</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Beyaz</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Bayrak</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Projesi</a:t>
            </a:r>
            <a:r>
              <a:rPr lang="tr-TR" b="1" dirty="0">
                <a:solidFill>
                  <a:prstClr val="black"/>
                </a:solidFill>
                <a:latin typeface="Calibri" panose="020F0502020204030204" pitchFamily="34" charset="0"/>
                <a:cs typeface="Calibri" panose="020F0502020204030204" pitchFamily="34" charset="0"/>
              </a:rPr>
              <a:t> (Uygulamadan Kaldırıldı)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4-</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Büyüme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Geli</a:t>
            </a:r>
            <a:r>
              <a:rPr lang="tr-TR" b="1" dirty="0">
                <a:solidFill>
                  <a:prstClr val="black"/>
                </a:solidFill>
                <a:latin typeface="Calibri" panose="020F0502020204030204" pitchFamily="34" charset="0"/>
                <a:cs typeface="Calibri" panose="020F0502020204030204" pitchFamily="34" charset="0"/>
              </a:rPr>
              <a:t>ş</a:t>
            </a:r>
            <a:r>
              <a:rPr lang="en-US" b="1" dirty="0" err="1">
                <a:solidFill>
                  <a:prstClr val="black"/>
                </a:solidFill>
                <a:latin typeface="Calibri" panose="020F0502020204030204" pitchFamily="34" charset="0"/>
                <a:cs typeface="Calibri" panose="020F0502020204030204" pitchFamily="34" charset="0"/>
              </a:rPr>
              <a:t>menin</a:t>
            </a:r>
            <a:r>
              <a:rPr lang="en-US" b="1" dirty="0">
                <a:solidFill>
                  <a:prstClr val="black"/>
                </a:solidFill>
                <a:latin typeface="Calibri" panose="020F0502020204030204" pitchFamily="34" charset="0"/>
                <a:cs typeface="Calibri" panose="020F0502020204030204" pitchFamily="34" charset="0"/>
              </a:rPr>
              <a:t> </a:t>
            </a:r>
            <a:r>
              <a:rPr lang="tr-TR" b="1" dirty="0">
                <a:solidFill>
                  <a:prstClr val="black"/>
                </a:solidFill>
                <a:latin typeface="Calibri" panose="020F0502020204030204" pitchFamily="34" charset="0"/>
                <a:cs typeface="Calibri" panose="020F0502020204030204" pitchFamily="34" charset="0"/>
              </a:rPr>
              <a:t>İ</a:t>
            </a:r>
            <a:r>
              <a:rPr lang="en-US" b="1" dirty="0" err="1">
                <a:solidFill>
                  <a:prstClr val="black"/>
                </a:solidFill>
                <a:latin typeface="Calibri" panose="020F0502020204030204" pitchFamily="34" charset="0"/>
                <a:cs typeface="Calibri" panose="020F0502020204030204" pitchFamily="34" charset="0"/>
              </a:rPr>
              <a:t>zlenmesi</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5-</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Fiziksel</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Aktivite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Uygunluk</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Karnesi</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6-</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Çağı</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Çocuklarının</a:t>
            </a:r>
            <a:r>
              <a:rPr lang="en-US" b="1" dirty="0">
                <a:solidFill>
                  <a:prstClr val="black"/>
                </a:solidFill>
                <a:latin typeface="Calibri" panose="020F0502020204030204" pitchFamily="34" charset="0"/>
                <a:cs typeface="Calibri" panose="020F0502020204030204" pitchFamily="34" charset="0"/>
              </a:rPr>
              <a:t> A</a:t>
            </a:r>
            <a:r>
              <a:rPr lang="tr-TR" b="1" dirty="0">
                <a:solidFill>
                  <a:prstClr val="black"/>
                </a:solidFill>
                <a:latin typeface="Calibri" panose="020F0502020204030204" pitchFamily="34" charset="0"/>
                <a:cs typeface="Calibri" panose="020F0502020204030204" pitchFamily="34" charset="0"/>
              </a:rPr>
              <a:t>ş</a:t>
            </a:r>
            <a:r>
              <a:rPr lang="en-US" b="1" dirty="0" err="1">
                <a:solidFill>
                  <a:prstClr val="black"/>
                </a:solidFill>
                <a:latin typeface="Calibri" panose="020F0502020204030204" pitchFamily="34" charset="0"/>
                <a:cs typeface="Calibri" panose="020F0502020204030204" pitchFamily="34" charset="0"/>
              </a:rPr>
              <a:t>ılamaları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7-</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Çağı</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Çocuklarında</a:t>
            </a:r>
            <a:r>
              <a:rPr lang="en-US" b="1" dirty="0">
                <a:solidFill>
                  <a:prstClr val="black"/>
                </a:solidFill>
                <a:latin typeface="Calibri" panose="020F0502020204030204" pitchFamily="34" charset="0"/>
                <a:cs typeface="Calibri" panose="020F0502020204030204" pitchFamily="34" charset="0"/>
              </a:rPr>
              <a:t> </a:t>
            </a:r>
            <a:r>
              <a:rPr lang="tr-TR" b="1" dirty="0">
                <a:solidFill>
                  <a:prstClr val="black"/>
                </a:solidFill>
                <a:latin typeface="Calibri" panose="020F0502020204030204" pitchFamily="34" charset="0"/>
                <a:cs typeface="Calibri" panose="020F0502020204030204" pitchFamily="34" charset="0"/>
              </a:rPr>
              <a:t>İş</a:t>
            </a:r>
            <a:r>
              <a:rPr lang="en-US" b="1" dirty="0" err="1">
                <a:solidFill>
                  <a:prstClr val="black"/>
                </a:solidFill>
                <a:latin typeface="Calibri" panose="020F0502020204030204" pitchFamily="34" charset="0"/>
                <a:cs typeface="Calibri" panose="020F0502020204030204" pitchFamily="34" charset="0"/>
              </a:rPr>
              <a:t>itme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Tarama</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8-</a:t>
            </a:r>
            <a:r>
              <a:rPr lang="en-US" b="1" dirty="0" err="1">
                <a:solidFill>
                  <a:prstClr val="black"/>
                </a:solidFill>
                <a:latin typeface="Calibri" panose="020F0502020204030204" pitchFamily="34" charset="0"/>
                <a:cs typeface="Calibri" panose="020F0502020204030204" pitchFamily="34" charset="0"/>
              </a:rPr>
              <a:t>Okulda</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Sağlığın</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Korunması</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ve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Geli</a:t>
            </a:r>
            <a:r>
              <a:rPr lang="tr-TR" b="1" dirty="0">
                <a:solidFill>
                  <a:prstClr val="black"/>
                </a:solidFill>
                <a:latin typeface="Calibri" panose="020F0502020204030204" pitchFamily="34" charset="0"/>
                <a:cs typeface="Calibri" panose="020F0502020204030204" pitchFamily="34" charset="0"/>
              </a:rPr>
              <a:t>ş</a:t>
            </a:r>
            <a:r>
              <a:rPr lang="en-US" b="1" dirty="0" err="1">
                <a:solidFill>
                  <a:prstClr val="black"/>
                </a:solidFill>
                <a:latin typeface="Calibri" panose="020F0502020204030204" pitchFamily="34" charset="0"/>
                <a:cs typeface="Calibri" panose="020F0502020204030204" pitchFamily="34" charset="0"/>
              </a:rPr>
              <a:t>tirilmesi</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9-</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Okullarda</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Diyabet</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Eğitimi</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10-</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Sütü</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r>
              <a:rPr lang="tr-TR" b="1" dirty="0">
                <a:solidFill>
                  <a:prstClr val="black"/>
                </a:solidFill>
                <a:latin typeface="Calibri" panose="020F0502020204030204" pitchFamily="34" charset="0"/>
                <a:cs typeface="Calibri" panose="020F0502020204030204" pitchFamily="34" charset="0"/>
              </a:rPr>
              <a:t> (Uygulamadan Kaldırıldı)</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11-</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Okullarda</a:t>
            </a:r>
            <a:r>
              <a:rPr lang="en-US" b="1" dirty="0">
                <a:solidFill>
                  <a:prstClr val="black"/>
                </a:solidFill>
                <a:latin typeface="Calibri" panose="020F0502020204030204" pitchFamily="34" charset="0"/>
                <a:cs typeface="Calibri" panose="020F0502020204030204" pitchFamily="34" charset="0"/>
              </a:rPr>
              <a:t> </a:t>
            </a:r>
            <a:r>
              <a:rPr lang="tr-TR" b="1" dirty="0">
                <a:solidFill>
                  <a:prstClr val="black"/>
                </a:solidFill>
                <a:latin typeface="Calibri" panose="020F0502020204030204" pitchFamily="34" charset="0"/>
                <a:cs typeface="Calibri" panose="020F0502020204030204" pitchFamily="34" charset="0"/>
              </a:rPr>
              <a:t>Ş</a:t>
            </a:r>
            <a:r>
              <a:rPr lang="en-US" b="1" dirty="0" err="1">
                <a:solidFill>
                  <a:prstClr val="black"/>
                </a:solidFill>
                <a:latin typeface="Calibri" panose="020F0502020204030204" pitchFamily="34" charset="0"/>
                <a:cs typeface="Calibri" panose="020F0502020204030204" pitchFamily="34" charset="0"/>
              </a:rPr>
              <a:t>iddetin</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Önlenmesine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Yönelik</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Çalı</a:t>
            </a:r>
            <a:r>
              <a:rPr lang="tr-TR" b="1" dirty="0">
                <a:solidFill>
                  <a:prstClr val="black"/>
                </a:solidFill>
                <a:latin typeface="Calibri" panose="020F0502020204030204" pitchFamily="34" charset="0"/>
                <a:cs typeface="Calibri" panose="020F0502020204030204" pitchFamily="34" charset="0"/>
              </a:rPr>
              <a:t>ş</a:t>
            </a:r>
            <a:r>
              <a:rPr lang="en-US" b="1" dirty="0">
                <a:solidFill>
                  <a:prstClr val="black"/>
                </a:solidFill>
                <a:latin typeface="Calibri" panose="020F0502020204030204" pitchFamily="34" charset="0"/>
                <a:cs typeface="Calibri" panose="020F0502020204030204" pitchFamily="34" charset="0"/>
              </a:rPr>
              <a:t>malar</a:t>
            </a:r>
            <a:endParaRPr lang="tr-TR"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12-</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Türkiye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Bağımlılıkla</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Mücadele</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Eğitim</a:t>
            </a:r>
            <a:r>
              <a:rPr lang="en-US" b="1" dirty="0">
                <a:solidFill>
                  <a:prstClr val="black"/>
                </a:solidFill>
                <a:latin typeface="Calibri" panose="020F0502020204030204" pitchFamily="34" charset="0"/>
                <a:cs typeface="Calibri" panose="020F0502020204030204" pitchFamily="34" charset="0"/>
              </a:rPr>
              <a:t> </a:t>
            </a:r>
            <a:r>
              <a:rPr lang="en-US" b="1" dirty="0" err="1">
                <a:solidFill>
                  <a:prstClr val="black"/>
                </a:solidFill>
                <a:latin typeface="Calibri" panose="020F0502020204030204" pitchFamily="34" charset="0"/>
                <a:cs typeface="Calibri" panose="020F0502020204030204" pitchFamily="34" charset="0"/>
              </a:rPr>
              <a:t>Programı</a:t>
            </a:r>
            <a:endParaRPr lang="tr-TR" b="1" dirty="0">
              <a:solidFill>
                <a:prstClr val="black"/>
              </a:solidFill>
              <a:latin typeface="Calibri" panose="020F0502020204030204" pitchFamily="34" charset="0"/>
              <a:cs typeface="Calibri" panose="020F0502020204030204" pitchFamily="34" charset="0"/>
            </a:endParaRPr>
          </a:p>
          <a:p>
            <a:pPr marL="0" lvl="0" indent="0" defTabSz="914400" fontAlgn="t">
              <a:spcBef>
                <a:spcPts val="0"/>
              </a:spcBef>
              <a:spcAft>
                <a:spcPts val="0"/>
              </a:spcAft>
              <a:buClrTx/>
              <a:buSzTx/>
              <a:buNone/>
            </a:pPr>
            <a:r>
              <a:rPr lang="tr-TR" b="1" dirty="0">
                <a:solidFill>
                  <a:prstClr val="black"/>
                </a:solidFill>
                <a:latin typeface="Calibri" panose="020F0502020204030204" pitchFamily="34" charset="0"/>
                <a:cs typeface="Calibri" panose="020F0502020204030204" pitchFamily="34" charset="0"/>
              </a:rPr>
              <a:t>13-Sıfır Atık</a:t>
            </a:r>
            <a:endParaRPr lang="tr-TR" dirty="0">
              <a:solidFill>
                <a:prstClr val="black"/>
              </a:solidFill>
              <a:latin typeface="Calibri" panose="020F0502020204030204" pitchFamily="34" charset="0"/>
              <a:cs typeface="Calibri" panose="020F0502020204030204" pitchFamily="34" charset="0"/>
            </a:endParaRPr>
          </a:p>
          <a:p>
            <a:endParaRPr lang="tr-T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921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üyümenin izlenmesi ile ilgili görsel sonucu"/>
          <p:cNvPicPr>
            <a:picLocks noChangeAspect="1" noChangeArrowheads="1"/>
          </p:cNvPicPr>
          <p:nvPr/>
        </p:nvPicPr>
        <p:blipFill>
          <a:blip r:embed="rId2" cstate="print"/>
          <a:srcRect/>
          <a:stretch>
            <a:fillRect/>
          </a:stretch>
        </p:blipFill>
        <p:spPr bwMode="auto">
          <a:xfrm>
            <a:off x="4945627" y="570271"/>
            <a:ext cx="6056669" cy="5958348"/>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6" name="Oval 5"/>
          <p:cNvSpPr/>
          <p:nvPr/>
        </p:nvSpPr>
        <p:spPr>
          <a:xfrm>
            <a:off x="1366683" y="-1"/>
            <a:ext cx="3303640" cy="3244645"/>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w="11430"/>
                <a:solidFill>
                  <a:srgbClr val="C00000"/>
                </a:solidFill>
                <a:latin typeface="Calibri" panose="020F0502020204030204" pitchFamily="34" charset="0"/>
                <a:cs typeface="Calibri" panose="020F0502020204030204" pitchFamily="34" charset="0"/>
              </a:rPr>
              <a:t>Büyüme Gelişmenin İzlenmesi Programı </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773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258171" y="1088314"/>
            <a:ext cx="10589700" cy="4752047"/>
          </a:xfrm>
          <a:prstGeom prst="rect">
            <a:avLst/>
          </a:prstGeom>
        </p:spPr>
      </p:pic>
      <p:sp>
        <p:nvSpPr>
          <p:cNvPr id="4" name="Rectangle 1"/>
          <p:cNvSpPr>
            <a:spLocks noGrp="1" noChangeArrowheads="1"/>
          </p:cNvSpPr>
          <p:nvPr>
            <p:ph type="title"/>
          </p:nvPr>
        </p:nvSpPr>
        <p:spPr bwMode="auto">
          <a:xfrm>
            <a:off x="1484310" y="287864"/>
            <a:ext cx="10018713" cy="35394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2000" b="1" dirty="0">
                <a:latin typeface="Calibri" panose="020F0502020204030204" pitchFamily="34" charset="0"/>
                <a:cs typeface="Calibri" panose="020F0502020204030204" pitchFamily="34" charset="0"/>
              </a:rPr>
              <a:t>EK - 1: ÇOCUK VE ERGEN İZLEMLERİ ÖZET TABLO</a:t>
            </a:r>
          </a:p>
        </p:txBody>
      </p:sp>
    </p:spTree>
    <p:extLst>
      <p:ext uri="{BB962C8B-B14F-4D97-AF65-F5344CB8AC3E}">
        <p14:creationId xmlns:p14="http://schemas.microsoft.com/office/powerpoint/2010/main" val="292009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838632" y="369452"/>
            <a:ext cx="8485239"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700" b="1" dirty="0">
                <a:latin typeface="+mn-lt"/>
              </a:rPr>
              <a:t>FORM-1: ÖĞRENCİ MUAYENE/İZLEM BİLDİRİM FORMU (EK-3)</a:t>
            </a:r>
          </a:p>
        </p:txBody>
      </p:sp>
      <p:pic>
        <p:nvPicPr>
          <p:cNvPr id="5" name="40 Resim"/>
          <p:cNvPicPr>
            <a:picLocks noGrp="1"/>
          </p:cNvPicPr>
          <p:nvPr>
            <p:ph idx="1"/>
          </p:nvPr>
        </p:nvPicPr>
        <p:blipFill>
          <a:blip r:embed="rId2" cstate="print"/>
          <a:srcRect/>
          <a:stretch>
            <a:fillRect/>
          </a:stretch>
        </p:blipFill>
        <p:spPr bwMode="auto">
          <a:xfrm>
            <a:off x="1907458" y="993058"/>
            <a:ext cx="9163665" cy="5864942"/>
          </a:xfrm>
          <a:prstGeom prst="rect">
            <a:avLst/>
          </a:prstGeom>
          <a:noFill/>
          <a:ln w="76200">
            <a:solidFill>
              <a:schemeClr val="tx1"/>
            </a:solidFill>
            <a:miter lim="800000"/>
            <a:headEnd/>
            <a:tailEnd/>
          </a:ln>
        </p:spPr>
      </p:pic>
    </p:spTree>
    <p:extLst>
      <p:ext uri="{BB962C8B-B14F-4D97-AF65-F5344CB8AC3E}">
        <p14:creationId xmlns:p14="http://schemas.microsoft.com/office/powerpoint/2010/main" val="2862760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1376873" y="837698"/>
            <a:ext cx="100187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chemeClr val="tx1"/>
                </a:solidFill>
                <a:effectLst/>
                <a:latin typeface="+mn-lt"/>
                <a:ea typeface="Times New Roman" pitchFamily="18" charset="0"/>
                <a:cs typeface="Times New Roman" pitchFamily="18" charset="0"/>
              </a:rPr>
              <a:t>ÇOCUK VE ERGEN İZLEM ZAMANLARI VE ARALIKLARI</a:t>
            </a:r>
            <a:endParaRPr kumimoji="0" lang="tr-TR" sz="2400" b="0" i="0" u="none" strike="noStrike" cap="none" normalizeH="0" baseline="0" dirty="0">
              <a:ln>
                <a:noFill/>
              </a:ln>
              <a:solidFill>
                <a:schemeClr val="tx1"/>
              </a:solidFill>
              <a:effectLst/>
              <a:latin typeface="+mn-lt"/>
              <a:cs typeface="Arial" pitchFamily="34" charset="0"/>
            </a:endParaRPr>
          </a:p>
        </p:txBody>
      </p:sp>
      <p:sp>
        <p:nvSpPr>
          <p:cNvPr id="5" name="Rectangle 3"/>
          <p:cNvSpPr>
            <a:spLocks noGrp="1" noChangeArrowheads="1"/>
          </p:cNvSpPr>
          <p:nvPr>
            <p:ph idx="1"/>
          </p:nvPr>
        </p:nvSpPr>
        <p:spPr bwMode="auto">
          <a:xfrm>
            <a:off x="1563688" y="1632367"/>
            <a:ext cx="3598247"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3.YAŞ izlemi (35.-37.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4</a:t>
            </a:r>
            <a:r>
              <a:rPr lang="tr-TR" sz="2000" dirty="0">
                <a:latin typeface="+mn-lt"/>
                <a:ea typeface="Times New Roman" pitchFamily="18" charset="0"/>
                <a:cs typeface="Arial" pitchFamily="34" charset="0"/>
              </a:rPr>
              <a:t>.</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(45.-51.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5.</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(57.-63.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6.</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(67.-78.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7.</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(79.-90.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8.</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(91.-102.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9.</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(103.-114.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10</a:t>
            </a:r>
            <a:r>
              <a:rPr lang="tr-TR" sz="2000" dirty="0">
                <a:latin typeface="+mn-lt"/>
                <a:ea typeface="Times New Roman" pitchFamily="18" charset="0"/>
                <a:cs typeface="Arial" pitchFamily="34" charset="0"/>
              </a:rPr>
              <a:t>.</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(115.-126. aylar)</a:t>
            </a:r>
            <a:endParaRPr lang="tr-TR" sz="2000" dirty="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a:ln>
                  <a:noFill/>
                </a:ln>
                <a:solidFill>
                  <a:schemeClr val="tx1"/>
                </a:solidFill>
                <a:effectLst/>
                <a:latin typeface="+mn-lt"/>
                <a:ea typeface="Times New Roman" pitchFamily="18" charset="0"/>
                <a:cs typeface="Arial" pitchFamily="34" charset="0"/>
              </a:rPr>
              <a:t>11.</a:t>
            </a:r>
            <a:r>
              <a:rPr kumimoji="0" lang="tr-TR" sz="2000" b="0" i="0" u="none" strike="noStrike" cap="none" normalizeH="0" baseline="0" dirty="0">
                <a:ln>
                  <a:noFill/>
                </a:ln>
                <a:solidFill>
                  <a:schemeClr val="tx1"/>
                </a:solidFill>
                <a:effectLst/>
                <a:latin typeface="+mn-lt"/>
                <a:ea typeface="Times New Roman" pitchFamily="18" charset="0"/>
                <a:cs typeface="Times New Roman" pitchFamily="18" charset="0"/>
              </a:rPr>
              <a:t>YAŞ izlemi (127.-138. aylar)</a:t>
            </a:r>
            <a:endParaRPr kumimoji="0" lang="tr-TR" sz="2000" b="0" i="0" u="none" strike="noStrike" cap="none" normalizeH="0" baseline="0" dirty="0">
              <a:ln>
                <a:noFill/>
              </a:ln>
              <a:solidFill>
                <a:schemeClr val="tx1"/>
              </a:solidFill>
              <a:effectLst/>
              <a:latin typeface="+mn-lt"/>
              <a:cs typeface="Arial" pitchFamily="34" charset="0"/>
            </a:endParaRPr>
          </a:p>
        </p:txBody>
      </p:sp>
      <p:sp>
        <p:nvSpPr>
          <p:cNvPr id="6" name="Rectangle 3"/>
          <p:cNvSpPr>
            <a:spLocks noChangeArrowheads="1"/>
          </p:cNvSpPr>
          <p:nvPr/>
        </p:nvSpPr>
        <p:spPr bwMode="auto">
          <a:xfrm>
            <a:off x="6813754" y="1628800"/>
            <a:ext cx="4581833"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12.YAŞ izlemi (139.-150.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13.YAŞ izlemi (151.-162.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14.YAŞ izlemi (163.-174.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15.YAŞ izlemi (175.-186.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16.YAŞ izlemi (187.-198.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17.YAŞ izlemi (199.-210.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18.YAŞ izlemi (211.-222.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a:latin typeface="+mn-lt"/>
              </a:rPr>
              <a:t>19.YAŞ izlemi (223.-234. aylar)</a:t>
            </a:r>
            <a:endParaRPr kumimoji="0" lang="tr-TR" sz="2000" b="0" i="0" u="none" strike="noStrike" cap="none" normalizeH="0" baseline="0" dirty="0">
              <a:ln>
                <a:noFill/>
              </a:ln>
              <a:solidFill>
                <a:schemeClr val="tx1"/>
              </a:solidFill>
              <a:effectLst/>
              <a:latin typeface="+mn-lt"/>
              <a:cs typeface="Arial" pitchFamily="34" charset="0"/>
            </a:endParaRPr>
          </a:p>
        </p:txBody>
      </p:sp>
      <p:sp>
        <p:nvSpPr>
          <p:cNvPr id="7" name="Metin kutusu 6"/>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a:latin typeface="Times New Roman" panose="02020603050405020304" pitchFamily="18" charset="0"/>
                <a:cs typeface="Times New Roman" panose="02020603050405020304" pitchFamily="18" charset="0"/>
              </a:rPr>
              <a:t>Polatlı  </a:t>
            </a:r>
            <a:r>
              <a:rPr lang="tr-TR" sz="4000" b="1" dirty="0">
                <a:latin typeface="Times New Roman" panose="02020603050405020304" pitchFamily="18" charset="0"/>
                <a:cs typeface="Times New Roman" panose="02020603050405020304" pitchFamily="18" charset="0"/>
              </a:rPr>
              <a:t>İlçe Milli Eğitim Müdürlüğü</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05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2" y="685800"/>
            <a:ext cx="5860386" cy="1752599"/>
          </a:xfrm>
        </p:spPr>
        <p:txBody>
          <a:bodyPr>
            <a:normAutofit/>
          </a:bodyPr>
          <a:lstStyle/>
          <a:p>
            <a:br>
              <a:rPr lang="tr-TR" b="1" dirty="0">
                <a:ln w="11430"/>
                <a:solidFill>
                  <a:srgbClr val="C00000"/>
                </a:solidFill>
                <a:latin typeface="Calibri"/>
              </a:rPr>
            </a:br>
            <a:endParaRPr lang="tr-TR" dirty="0"/>
          </a:p>
        </p:txBody>
      </p:sp>
      <p:sp>
        <p:nvSpPr>
          <p:cNvPr id="4" name="Oval 3"/>
          <p:cNvSpPr/>
          <p:nvPr/>
        </p:nvSpPr>
        <p:spPr>
          <a:xfrm>
            <a:off x="1268361" y="111840"/>
            <a:ext cx="3352800" cy="31426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n w="11430"/>
                <a:solidFill>
                  <a:srgbClr val="C00000"/>
                </a:solidFill>
                <a:latin typeface="Calibri"/>
              </a:rPr>
              <a:t>Okul Çağı Çocuklarında İşitme Tarama Programı</a:t>
            </a:r>
            <a:endParaRPr lang="tr-TR" sz="2800" dirty="0"/>
          </a:p>
        </p:txBody>
      </p:sp>
      <p:pic>
        <p:nvPicPr>
          <p:cNvPr id="5" name="Picture 2" descr="işitme testi ile ilgili görsel sonucu"/>
          <p:cNvPicPr>
            <a:picLocks noChangeAspect="1" noChangeArrowheads="1"/>
          </p:cNvPicPr>
          <p:nvPr/>
        </p:nvPicPr>
        <p:blipFill>
          <a:blip r:embed="rId2" cstate="print"/>
          <a:srcRect/>
          <a:stretch>
            <a:fillRect/>
          </a:stretch>
        </p:blipFill>
        <p:spPr bwMode="auto">
          <a:xfrm>
            <a:off x="4734891" y="1030600"/>
            <a:ext cx="5872784" cy="5827400"/>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084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509" y="-138546"/>
            <a:ext cx="7910946" cy="6903139"/>
          </a:xfrm>
        </p:spPr>
        <p:txBody>
          <a:bodyPr>
            <a:normAutofit/>
          </a:bodyPr>
          <a:lstStyle/>
          <a:p>
            <a:pPr algn="just">
              <a:lnSpc>
                <a:spcPct val="120000"/>
              </a:lnSpc>
              <a:buFont typeface="Wingdings" pitchFamily="2" charset="2"/>
              <a:buChar char="Ø"/>
            </a:pPr>
            <a:r>
              <a:rPr lang="tr-TR" sz="2800" dirty="0">
                <a:latin typeface="Calibri" panose="020F0502020204030204" pitchFamily="34" charset="0"/>
                <a:cs typeface="Calibri" panose="020F0502020204030204" pitchFamily="34" charset="0"/>
              </a:rPr>
              <a:t>İşitmenin normal gelişimini engelleyecek risk etmenlerini saptamak ve işitmesi normal olmayan olguları erken dönemde tanımak amacıyla </a:t>
            </a:r>
            <a:r>
              <a:rPr lang="tr-TR" sz="2800" b="1" dirty="0">
                <a:latin typeface="Calibri" panose="020F0502020204030204" pitchFamily="34" charset="0"/>
                <a:cs typeface="Calibri" panose="020F0502020204030204" pitchFamily="34" charset="0"/>
              </a:rPr>
              <a:t>İlköğretim 1. Sınıfa devam eden çocuklara yapılmaktadır. </a:t>
            </a:r>
          </a:p>
          <a:p>
            <a:pPr algn="just">
              <a:lnSpc>
                <a:spcPct val="120000"/>
              </a:lnSpc>
              <a:buFont typeface="Wingdings" pitchFamily="2" charset="2"/>
              <a:buChar char="Ø"/>
            </a:pPr>
            <a:r>
              <a:rPr lang="tr-TR" sz="2800" dirty="0">
                <a:latin typeface="Calibri" panose="020F0502020204030204" pitchFamily="34" charset="0"/>
                <a:cs typeface="Calibri" panose="020F0502020204030204" pitchFamily="34" charset="0"/>
              </a:rPr>
              <a:t>Tarama programının amacı; okul çağı çocuklarda görülen işitme kaybını erken dönemde saptamak, tanılamak ve rehabilitasyonunu sağlamaktır.</a:t>
            </a:r>
            <a:endParaRPr lang="tr-TR" sz="2800" b="1" dirty="0">
              <a:latin typeface="Calibri" panose="020F0502020204030204" pitchFamily="34" charset="0"/>
              <a:cs typeface="Calibri" panose="020F0502020204030204" pitchFamily="34" charset="0"/>
            </a:endParaRPr>
          </a:p>
          <a:p>
            <a:pPr algn="just">
              <a:lnSpc>
                <a:spcPct val="120000"/>
              </a:lnSpc>
              <a:buFont typeface="Wingdings" pitchFamily="2" charset="2"/>
              <a:buChar char="Ø"/>
            </a:pPr>
            <a:r>
              <a:rPr lang="tr-TR" sz="2800" dirty="0">
                <a:latin typeface="Calibri" panose="020F0502020204030204" pitchFamily="34" charset="0"/>
                <a:cs typeface="Calibri" panose="020F0502020204030204" pitchFamily="34" charset="0"/>
              </a:rPr>
              <a:t>Test Aile Sağlığı Merkezlerinde görev yapan ebe, hemşire, sağlık memuru yada  </a:t>
            </a:r>
            <a:r>
              <a:rPr lang="tr-TR" sz="2800" dirty="0" err="1">
                <a:latin typeface="Calibri" panose="020F0502020204030204" pitchFamily="34" charset="0"/>
                <a:cs typeface="Calibri" panose="020F0502020204030204" pitchFamily="34" charset="0"/>
              </a:rPr>
              <a:t>odyometristler</a:t>
            </a:r>
            <a:r>
              <a:rPr lang="tr-TR" sz="2800" dirty="0">
                <a:latin typeface="Calibri" panose="020F0502020204030204" pitchFamily="34" charset="0"/>
                <a:cs typeface="Calibri" panose="020F0502020204030204" pitchFamily="34" charset="0"/>
              </a:rPr>
              <a:t> tarafından, okullarda tarama </a:t>
            </a:r>
            <a:r>
              <a:rPr lang="tr-TR" sz="2800" dirty="0" err="1">
                <a:latin typeface="Calibri" panose="020F0502020204030204" pitchFamily="34" charset="0"/>
                <a:cs typeface="Calibri" panose="020F0502020204030204" pitchFamily="34" charset="0"/>
              </a:rPr>
              <a:t>odyometri</a:t>
            </a:r>
            <a:r>
              <a:rPr lang="tr-TR" sz="2800" dirty="0">
                <a:latin typeface="Calibri" panose="020F0502020204030204" pitchFamily="34" charset="0"/>
                <a:cs typeface="Calibri" panose="020F0502020204030204" pitchFamily="34" charset="0"/>
              </a:rPr>
              <a:t> cihazı  kullanılarak  yapılmaktadır</a:t>
            </a:r>
            <a:r>
              <a:rPr lang="tr-TR" sz="2200" dirty="0">
                <a:latin typeface="Calibri" panose="020F0502020204030204" pitchFamily="34" charset="0"/>
                <a:cs typeface="Calibri" panose="020F0502020204030204" pitchFamily="34" charset="0"/>
              </a:rPr>
              <a:t>.</a:t>
            </a:r>
          </a:p>
        </p:txBody>
      </p:sp>
      <p:pic>
        <p:nvPicPr>
          <p:cNvPr id="4" name="Picture 3" descr="C:\Users\SERAYE~1\AppData\Local\Temp\Rar$DI48.464\20160427_141039.jpg"/>
          <p:cNvPicPr>
            <a:picLocks noChangeAspect="1" noChangeArrowheads="1"/>
          </p:cNvPicPr>
          <p:nvPr/>
        </p:nvPicPr>
        <p:blipFill>
          <a:blip r:embed="rId2" cstate="print"/>
          <a:srcRect/>
          <a:stretch>
            <a:fillRect/>
          </a:stretch>
        </p:blipFill>
        <p:spPr bwMode="auto">
          <a:xfrm>
            <a:off x="9324109" y="2063434"/>
            <a:ext cx="2734261" cy="3401961"/>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429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70040" y="1"/>
            <a:ext cx="3431458" cy="312665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Okullarda Koruyucu Ağız Diş Sağlığı Programı </a:t>
            </a:r>
            <a:endParaRPr lang="tr-TR" sz="2800" dirty="0">
              <a:latin typeface="Calibri" panose="020F0502020204030204" pitchFamily="34" charset="0"/>
              <a:cs typeface="Calibri" panose="020F0502020204030204" pitchFamily="34" charset="0"/>
            </a:endParaRPr>
          </a:p>
        </p:txBody>
      </p:sp>
      <p:pic>
        <p:nvPicPr>
          <p:cNvPr id="6" name="Picture 2" descr="ağız diş sağlığı ile ilgili görsel sonucu"/>
          <p:cNvPicPr>
            <a:picLocks noChangeAspect="1" noChangeArrowheads="1"/>
          </p:cNvPicPr>
          <p:nvPr/>
        </p:nvPicPr>
        <p:blipFill>
          <a:blip r:embed="rId2" cstate="print"/>
          <a:srcRect/>
          <a:stretch>
            <a:fillRect/>
          </a:stretch>
        </p:blipFill>
        <p:spPr bwMode="auto">
          <a:xfrm>
            <a:off x="4881965" y="1029259"/>
            <a:ext cx="5368608" cy="556505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24914"/>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8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atay Kaydırma 3"/>
          <p:cNvSpPr/>
          <p:nvPr/>
        </p:nvSpPr>
        <p:spPr>
          <a:xfrm>
            <a:off x="1371600" y="-401783"/>
            <a:ext cx="9074727" cy="7439891"/>
          </a:xfrm>
          <a:prstGeom prst="horizontalScroll">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t"/>
            <a:r>
              <a:rPr lang="tr-TR" sz="2400" b="1" dirty="0">
                <a:solidFill>
                  <a:prstClr val="black"/>
                </a:solidFill>
                <a:latin typeface="Calibri" panose="020F0502020204030204" pitchFamily="34" charset="0"/>
                <a:cs typeface="Calibri" panose="020F0502020204030204" pitchFamily="34" charset="0"/>
              </a:rPr>
              <a:t>PROGRAM/PROJE ADI</a:t>
            </a:r>
            <a:endParaRPr lang="tr-TR" sz="2400" b="1"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1- </a:t>
            </a:r>
            <a:r>
              <a:rPr lang="en-US" sz="2400" b="1" dirty="0" err="1">
                <a:solidFill>
                  <a:schemeClr val="tx1"/>
                </a:solidFill>
                <a:latin typeface="Calibri" panose="020F0502020204030204" pitchFamily="34" charset="0"/>
                <a:cs typeface="Calibri" panose="020F0502020204030204" pitchFamily="34" charset="0"/>
              </a:rPr>
              <a:t>Ağız</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ve</a:t>
            </a:r>
            <a:r>
              <a:rPr lang="en-US" sz="2400" b="1" dirty="0">
                <a:solidFill>
                  <a:schemeClr val="tx1"/>
                </a:solidFill>
                <a:latin typeface="Calibri" panose="020F0502020204030204" pitchFamily="34" charset="0"/>
                <a:cs typeface="Calibri" panose="020F0502020204030204" pitchFamily="34" charset="0"/>
              </a:rPr>
              <a:t> Di</a:t>
            </a:r>
            <a:r>
              <a:rPr lang="tr-TR" sz="2400" b="1" dirty="0">
                <a:solidFill>
                  <a:schemeClr val="tx1"/>
                </a:solidFill>
                <a:latin typeface="Calibri" panose="020F0502020204030204" pitchFamily="34" charset="0"/>
                <a:cs typeface="Calibri" panose="020F0502020204030204" pitchFamily="34" charset="0"/>
              </a:rPr>
              <a:t>ş</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Sağlığı</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Eğitimi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Koruyucu</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Ağız</a:t>
            </a:r>
            <a:r>
              <a:rPr lang="en-US" sz="2400" b="1" dirty="0">
                <a:solidFill>
                  <a:schemeClr val="tx1"/>
                </a:solidFill>
                <a:latin typeface="Calibri" panose="020F0502020204030204" pitchFamily="34" charset="0"/>
                <a:cs typeface="Calibri" panose="020F0502020204030204" pitchFamily="34" charset="0"/>
              </a:rPr>
              <a:t> Di</a:t>
            </a:r>
            <a:r>
              <a:rPr lang="tr-TR" sz="2400" b="1" dirty="0">
                <a:solidFill>
                  <a:schemeClr val="tx1"/>
                </a:solidFill>
                <a:latin typeface="Calibri" panose="020F0502020204030204" pitchFamily="34" charset="0"/>
                <a:cs typeface="Calibri" panose="020F0502020204030204" pitchFamily="34" charset="0"/>
              </a:rPr>
              <a:t>ş</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Sağlığı</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Çalı</a:t>
            </a:r>
            <a:r>
              <a:rPr lang="tr-TR" sz="2400" b="1" dirty="0">
                <a:solidFill>
                  <a:schemeClr val="tx1"/>
                </a:solidFill>
                <a:latin typeface="Calibri" panose="020F0502020204030204" pitchFamily="34" charset="0"/>
                <a:cs typeface="Calibri" panose="020F0502020204030204" pitchFamily="34" charset="0"/>
              </a:rPr>
              <a:t>ş</a:t>
            </a:r>
            <a:r>
              <a:rPr lang="en-US" sz="2400" b="1" dirty="0" err="1">
                <a:solidFill>
                  <a:schemeClr val="tx1"/>
                </a:solidFill>
                <a:latin typeface="Calibri" panose="020F0502020204030204" pitchFamily="34" charset="0"/>
                <a:cs typeface="Calibri" panose="020F0502020204030204" pitchFamily="34" charset="0"/>
              </a:rPr>
              <a:t>maları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2- </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Beslenme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Dostu</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r>
              <a:rPr lang="tr-TR" sz="2400" b="1" dirty="0">
                <a:solidFill>
                  <a:schemeClr val="tx1"/>
                </a:solidFill>
                <a:latin typeface="Calibri" panose="020F0502020204030204" pitchFamily="34" charset="0"/>
                <a:cs typeface="Calibri" panose="020F0502020204030204" pitchFamily="34" charset="0"/>
              </a:rPr>
              <a:t>(Uygulamadan Kaldırıldı)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3-</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Beyaz</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Bayrak</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Projesi</a:t>
            </a:r>
            <a:r>
              <a:rPr lang="tr-TR" sz="2400" b="1" dirty="0">
                <a:solidFill>
                  <a:schemeClr val="tx1"/>
                </a:solidFill>
                <a:latin typeface="Calibri" panose="020F0502020204030204" pitchFamily="34" charset="0"/>
                <a:cs typeface="Calibri" panose="020F0502020204030204" pitchFamily="34" charset="0"/>
              </a:rPr>
              <a:t> (Uygulamadan Kaldırıldı)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4-</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Büyüme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Geli</a:t>
            </a:r>
            <a:r>
              <a:rPr lang="tr-TR" sz="2400" b="1" dirty="0">
                <a:solidFill>
                  <a:schemeClr val="tx1"/>
                </a:solidFill>
                <a:latin typeface="Calibri" panose="020F0502020204030204" pitchFamily="34" charset="0"/>
                <a:cs typeface="Calibri" panose="020F0502020204030204" pitchFamily="34" charset="0"/>
              </a:rPr>
              <a:t>ş</a:t>
            </a:r>
            <a:r>
              <a:rPr lang="en-US" sz="2400" b="1" dirty="0" err="1">
                <a:solidFill>
                  <a:schemeClr val="tx1"/>
                </a:solidFill>
                <a:latin typeface="Calibri" panose="020F0502020204030204" pitchFamily="34" charset="0"/>
                <a:cs typeface="Calibri" panose="020F0502020204030204" pitchFamily="34" charset="0"/>
              </a:rPr>
              <a:t>menin</a:t>
            </a:r>
            <a:r>
              <a:rPr lang="en-US" sz="2400" b="1" dirty="0">
                <a:solidFill>
                  <a:schemeClr val="tx1"/>
                </a:solidFill>
                <a:latin typeface="Calibri" panose="020F0502020204030204" pitchFamily="34" charset="0"/>
                <a:cs typeface="Calibri" panose="020F0502020204030204" pitchFamily="34" charset="0"/>
              </a:rPr>
              <a:t> </a:t>
            </a:r>
            <a:r>
              <a:rPr lang="tr-TR" sz="2400" b="1" dirty="0">
                <a:solidFill>
                  <a:schemeClr val="tx1"/>
                </a:solidFill>
                <a:latin typeface="Calibri" panose="020F0502020204030204" pitchFamily="34" charset="0"/>
                <a:cs typeface="Calibri" panose="020F0502020204030204" pitchFamily="34" charset="0"/>
              </a:rPr>
              <a:t>İ</a:t>
            </a:r>
            <a:r>
              <a:rPr lang="en-US" sz="2400" b="1" dirty="0" err="1">
                <a:solidFill>
                  <a:schemeClr val="tx1"/>
                </a:solidFill>
                <a:latin typeface="Calibri" panose="020F0502020204030204" pitchFamily="34" charset="0"/>
                <a:cs typeface="Calibri" panose="020F0502020204030204" pitchFamily="34" charset="0"/>
              </a:rPr>
              <a:t>zlenmesi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5-</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Fiziksel</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Aktivite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Uygunluk</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Karnesi</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6-</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Çağı</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Çocuklarının</a:t>
            </a:r>
            <a:r>
              <a:rPr lang="en-US" sz="2400" b="1" dirty="0">
                <a:solidFill>
                  <a:schemeClr val="tx1"/>
                </a:solidFill>
                <a:latin typeface="Calibri" panose="020F0502020204030204" pitchFamily="34" charset="0"/>
                <a:cs typeface="Calibri" panose="020F0502020204030204" pitchFamily="34" charset="0"/>
              </a:rPr>
              <a:t> A</a:t>
            </a:r>
            <a:r>
              <a:rPr lang="tr-TR" sz="2400" b="1" dirty="0">
                <a:solidFill>
                  <a:schemeClr val="tx1"/>
                </a:solidFill>
                <a:latin typeface="Calibri" panose="020F0502020204030204" pitchFamily="34" charset="0"/>
                <a:cs typeface="Calibri" panose="020F0502020204030204" pitchFamily="34" charset="0"/>
              </a:rPr>
              <a:t>ş</a:t>
            </a:r>
            <a:r>
              <a:rPr lang="en-US" sz="2400" b="1" dirty="0" err="1">
                <a:solidFill>
                  <a:schemeClr val="tx1"/>
                </a:solidFill>
                <a:latin typeface="Calibri" panose="020F0502020204030204" pitchFamily="34" charset="0"/>
                <a:cs typeface="Calibri" panose="020F0502020204030204" pitchFamily="34" charset="0"/>
              </a:rPr>
              <a:t>ılamaları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7-</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Çağı</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Çocuklarında</a:t>
            </a:r>
            <a:r>
              <a:rPr lang="en-US" sz="2400" b="1" dirty="0">
                <a:solidFill>
                  <a:schemeClr val="tx1"/>
                </a:solidFill>
                <a:latin typeface="Calibri" panose="020F0502020204030204" pitchFamily="34" charset="0"/>
                <a:cs typeface="Calibri" panose="020F0502020204030204" pitchFamily="34" charset="0"/>
              </a:rPr>
              <a:t> </a:t>
            </a:r>
            <a:r>
              <a:rPr lang="tr-TR" sz="2400" b="1" dirty="0">
                <a:solidFill>
                  <a:schemeClr val="tx1"/>
                </a:solidFill>
                <a:latin typeface="Calibri" panose="020F0502020204030204" pitchFamily="34" charset="0"/>
                <a:cs typeface="Calibri" panose="020F0502020204030204" pitchFamily="34" charset="0"/>
              </a:rPr>
              <a:t>İş</a:t>
            </a:r>
            <a:r>
              <a:rPr lang="en-US" sz="2400" b="1" dirty="0" err="1">
                <a:solidFill>
                  <a:schemeClr val="tx1"/>
                </a:solidFill>
                <a:latin typeface="Calibri" panose="020F0502020204030204" pitchFamily="34" charset="0"/>
                <a:cs typeface="Calibri" panose="020F0502020204030204" pitchFamily="34" charset="0"/>
              </a:rPr>
              <a:t>itme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Tarama</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8-</a:t>
            </a:r>
            <a:r>
              <a:rPr lang="en-US" sz="2400" b="1" dirty="0" err="1">
                <a:solidFill>
                  <a:schemeClr val="tx1"/>
                </a:solidFill>
                <a:latin typeface="Calibri" panose="020F0502020204030204" pitchFamily="34" charset="0"/>
                <a:cs typeface="Calibri" panose="020F0502020204030204" pitchFamily="34" charset="0"/>
              </a:rPr>
              <a:t>Okulda</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Sağlığın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Korunması</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Geli</a:t>
            </a:r>
            <a:r>
              <a:rPr lang="tr-TR" sz="2400" b="1" dirty="0">
                <a:solidFill>
                  <a:schemeClr val="tx1"/>
                </a:solidFill>
                <a:latin typeface="Calibri" panose="020F0502020204030204" pitchFamily="34" charset="0"/>
                <a:cs typeface="Calibri" panose="020F0502020204030204" pitchFamily="34" charset="0"/>
              </a:rPr>
              <a:t>ş</a:t>
            </a:r>
            <a:r>
              <a:rPr lang="en-US" sz="2400" b="1" dirty="0" err="1">
                <a:solidFill>
                  <a:schemeClr val="tx1"/>
                </a:solidFill>
                <a:latin typeface="Calibri" panose="020F0502020204030204" pitchFamily="34" charset="0"/>
                <a:cs typeface="Calibri" panose="020F0502020204030204" pitchFamily="34" charset="0"/>
              </a:rPr>
              <a:t>tirilmesi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9-</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Okullarda</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Diyabet</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Eğitimi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10-</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Sütü</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r>
              <a:rPr lang="tr-TR" sz="2400" b="1" dirty="0">
                <a:solidFill>
                  <a:schemeClr val="tx1"/>
                </a:solidFill>
                <a:latin typeface="Calibri" panose="020F0502020204030204" pitchFamily="34" charset="0"/>
                <a:cs typeface="Calibri" panose="020F0502020204030204" pitchFamily="34" charset="0"/>
              </a:rPr>
              <a:t> (Uygulamadan Kaldırıldı) </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11-</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Okullarda</a:t>
            </a:r>
            <a:r>
              <a:rPr lang="en-US" sz="2400" b="1" dirty="0">
                <a:solidFill>
                  <a:schemeClr val="tx1"/>
                </a:solidFill>
                <a:latin typeface="Calibri" panose="020F0502020204030204" pitchFamily="34" charset="0"/>
                <a:cs typeface="Calibri" panose="020F0502020204030204" pitchFamily="34" charset="0"/>
              </a:rPr>
              <a:t> </a:t>
            </a:r>
            <a:r>
              <a:rPr lang="tr-TR" sz="2400" b="1" dirty="0">
                <a:solidFill>
                  <a:schemeClr val="tx1"/>
                </a:solidFill>
                <a:latin typeface="Calibri" panose="020F0502020204030204" pitchFamily="34" charset="0"/>
                <a:cs typeface="Calibri" panose="020F0502020204030204" pitchFamily="34" charset="0"/>
              </a:rPr>
              <a:t>Ş</a:t>
            </a:r>
            <a:r>
              <a:rPr lang="en-US" sz="2400" b="1" dirty="0" err="1">
                <a:solidFill>
                  <a:schemeClr val="tx1"/>
                </a:solidFill>
                <a:latin typeface="Calibri" panose="020F0502020204030204" pitchFamily="34" charset="0"/>
                <a:cs typeface="Calibri" panose="020F0502020204030204" pitchFamily="34" charset="0"/>
              </a:rPr>
              <a:t>iddetin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Önlenmesine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Yönelik</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Çalı</a:t>
            </a:r>
            <a:r>
              <a:rPr lang="tr-TR" sz="2400" b="1" dirty="0">
                <a:solidFill>
                  <a:schemeClr val="tx1"/>
                </a:solidFill>
                <a:latin typeface="Calibri" panose="020F0502020204030204" pitchFamily="34" charset="0"/>
                <a:cs typeface="Calibri" panose="020F0502020204030204" pitchFamily="34" charset="0"/>
              </a:rPr>
              <a:t>ş</a:t>
            </a:r>
            <a:r>
              <a:rPr lang="en-US" sz="2400" b="1" dirty="0">
                <a:solidFill>
                  <a:schemeClr val="tx1"/>
                </a:solidFill>
                <a:latin typeface="Calibri" panose="020F0502020204030204" pitchFamily="34" charset="0"/>
                <a:cs typeface="Calibri" panose="020F0502020204030204" pitchFamily="34" charset="0"/>
              </a:rPr>
              <a:t>malar</a:t>
            </a:r>
            <a:endParaRPr lang="tr-TR" sz="2400"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12-</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Türkiye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Bağımlılıkla</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Mücadele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Eğitim</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Programı</a:t>
            </a:r>
            <a:endParaRPr lang="tr-TR" sz="2400" b="1" dirty="0">
              <a:solidFill>
                <a:schemeClr val="tx1"/>
              </a:solidFill>
              <a:latin typeface="Calibri" panose="020F0502020204030204" pitchFamily="34" charset="0"/>
              <a:cs typeface="Calibri" panose="020F0502020204030204" pitchFamily="34" charset="0"/>
            </a:endParaRPr>
          </a:p>
          <a:p>
            <a:pPr fontAlgn="t"/>
            <a:r>
              <a:rPr lang="tr-TR" sz="2400" b="1" dirty="0">
                <a:solidFill>
                  <a:schemeClr val="tx1"/>
                </a:solidFill>
                <a:latin typeface="Calibri" panose="020F0502020204030204" pitchFamily="34" charset="0"/>
                <a:cs typeface="Calibri" panose="020F0502020204030204" pitchFamily="34" charset="0"/>
              </a:rPr>
              <a:t>13-Sıfır Atık</a:t>
            </a:r>
            <a:endParaRPr lang="tr-TR" sz="2400" dirty="0">
              <a:solidFill>
                <a:schemeClr val="tx1"/>
              </a:solidFill>
              <a:latin typeface="Calibri" panose="020F0502020204030204" pitchFamily="34" charset="0"/>
              <a:cs typeface="Calibri" panose="020F0502020204030204" pitchFamily="34"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52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13163" y="955964"/>
            <a:ext cx="10654146" cy="5533326"/>
          </a:xfrm>
        </p:spPr>
        <p:txBody>
          <a:bodyPr/>
          <a:lstStyle/>
          <a:p>
            <a:pPr mar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a:cs typeface="Arial" charset="0"/>
              </a:rPr>
              <a:t>Okul Sağlığı çalışmaları kapsamında, anasınıfı ve ilkokul </a:t>
            </a:r>
          </a:p>
          <a:p>
            <a:pPr marL="0" indent="0" algn="just" defTabSz="914400" fontAlgn="base">
              <a:lnSpc>
                <a:spcPct val="120000"/>
              </a:lnSpc>
              <a:spcBef>
                <a:spcPct val="0"/>
              </a:spcBef>
              <a:spcAft>
                <a:spcPct val="0"/>
              </a:spcAft>
              <a:buClrTx/>
              <a:buSzTx/>
              <a:buNone/>
            </a:pPr>
            <a:r>
              <a:rPr lang="tr-TR" sz="2800" dirty="0">
                <a:solidFill>
                  <a:prstClr val="black"/>
                </a:solidFill>
                <a:latin typeface="Calibri"/>
                <a:cs typeface="Arial" charset="0"/>
              </a:rPr>
              <a:t>öğrencilerinin ağız ve diş sağlığı muayenelerinin gerçekleştirilmesi için, </a:t>
            </a:r>
            <a:r>
              <a:rPr lang="tr-TR" sz="2800" b="1" dirty="0">
                <a:solidFill>
                  <a:prstClr val="black"/>
                </a:solidFill>
                <a:latin typeface="Calibri"/>
                <a:cs typeface="Arial" charset="0"/>
              </a:rPr>
              <a:t>‘’Koruyucu Ağız Diş Sağlığı Programı’’ </a:t>
            </a:r>
            <a:r>
              <a:rPr lang="tr-TR" sz="2800" dirty="0">
                <a:solidFill>
                  <a:prstClr val="black"/>
                </a:solidFill>
                <a:latin typeface="Calibri"/>
                <a:cs typeface="Arial" charset="0"/>
              </a:rPr>
              <a:t>başlatılmıştır.</a:t>
            </a:r>
          </a:p>
          <a:p>
            <a:pPr marL="0" indent="0" algn="just" defTabSz="914400" fontAlgn="base">
              <a:lnSpc>
                <a:spcPct val="120000"/>
              </a:lnSpc>
              <a:spcBef>
                <a:spcPct val="0"/>
              </a:spcBef>
              <a:spcAft>
                <a:spcPct val="0"/>
              </a:spcAft>
              <a:buClrTx/>
              <a:buSzTx/>
              <a:buNone/>
            </a:pPr>
            <a:endParaRPr lang="tr-TR" sz="2800" dirty="0">
              <a:solidFill>
                <a:prstClr val="black"/>
              </a:solidFill>
              <a:latin typeface="Calibri"/>
              <a:cs typeface="Arial" charset="0"/>
            </a:endParaRP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a:cs typeface="Arial" charset="0"/>
              </a:rPr>
              <a:t>Öğrenci, öğretmen ve velilere yönelik farkındalık  eğitimlerinin yapılması,</a:t>
            </a:r>
          </a:p>
          <a:p>
            <a:pPr marL="0" lvl="0" indent="0" algn="just" defTabSz="914400" fontAlgn="base">
              <a:lnSpc>
                <a:spcPct val="120000"/>
              </a:lnSpc>
              <a:spcBef>
                <a:spcPct val="0"/>
              </a:spcBef>
              <a:spcAft>
                <a:spcPct val="0"/>
              </a:spcAft>
              <a:buClrTx/>
              <a:buSzTx/>
              <a:buNone/>
            </a:pPr>
            <a:endParaRPr lang="tr-TR" sz="2800" dirty="0">
              <a:solidFill>
                <a:prstClr val="black"/>
              </a:solidFill>
              <a:latin typeface="Calibri"/>
              <a:cs typeface="Arial" charset="0"/>
            </a:endParaRPr>
          </a:p>
          <a:p>
            <a:pPr marL="540000" lvl="0" indent="0" algn="just" defTabSz="914400" fontAlgn="base">
              <a:spcBef>
                <a:spcPct val="0"/>
              </a:spcBef>
              <a:spcAft>
                <a:spcPct val="0"/>
              </a:spcAft>
              <a:buClrTx/>
              <a:buSzTx/>
              <a:buFont typeface="Wingdings" pitchFamily="2" charset="2"/>
              <a:buChar char="ü"/>
            </a:pPr>
            <a:r>
              <a:rPr lang="tr-TR" sz="2800" dirty="0">
                <a:solidFill>
                  <a:prstClr val="black"/>
                </a:solidFill>
                <a:latin typeface="Calibri"/>
                <a:cs typeface="Arial" charset="0"/>
              </a:rPr>
              <a:t> Anasınıfı ve İlkokul öğrencilerine, kademeli olarak  </a:t>
            </a:r>
            <a:r>
              <a:rPr lang="tr-TR" sz="2800" dirty="0" err="1">
                <a:solidFill>
                  <a:prstClr val="black"/>
                </a:solidFill>
                <a:latin typeface="Calibri"/>
                <a:cs typeface="Arial" charset="0"/>
              </a:rPr>
              <a:t>florürlü</a:t>
            </a:r>
            <a:r>
              <a:rPr lang="tr-TR" sz="2800" dirty="0">
                <a:solidFill>
                  <a:prstClr val="black"/>
                </a:solidFill>
                <a:latin typeface="Calibri"/>
                <a:cs typeface="Arial" charset="0"/>
              </a:rPr>
              <a:t>  vernik uygulanması ,</a:t>
            </a:r>
          </a:p>
          <a:p>
            <a:pPr marL="540000" lvl="0" indent="0" algn="just" defTabSz="914400" fontAlgn="base">
              <a:spcBef>
                <a:spcPct val="0"/>
              </a:spcBef>
              <a:spcAft>
                <a:spcPct val="0"/>
              </a:spcAft>
              <a:buClrTx/>
              <a:buSzTx/>
              <a:buNone/>
            </a:pP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 Gölbaşı İlçe Milli Eğitim Müdürlüğü</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858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48695" y="0"/>
            <a:ext cx="2920182" cy="267437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Beyaz Bayrak Projesi</a:t>
            </a:r>
          </a:p>
        </p:txBody>
      </p:sp>
      <p:pic>
        <p:nvPicPr>
          <p:cNvPr id="6" name="Picture 4" descr="İlgili resim"/>
          <p:cNvPicPr>
            <a:picLocks noChangeAspect="1" noChangeArrowheads="1"/>
          </p:cNvPicPr>
          <p:nvPr/>
        </p:nvPicPr>
        <p:blipFill>
          <a:blip r:embed="rId2" cstate="print"/>
          <a:srcRect/>
          <a:stretch>
            <a:fillRect/>
          </a:stretch>
        </p:blipFill>
        <p:spPr bwMode="auto">
          <a:xfrm>
            <a:off x="4168877" y="1960002"/>
            <a:ext cx="6949913" cy="3378913"/>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19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15844" y="186811"/>
            <a:ext cx="3185653" cy="295951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Beslenme Dostu Okullar Programı</a:t>
            </a:r>
            <a:endParaRPr lang="tr-TR" sz="2800" dirty="0">
              <a:latin typeface="Calibri" panose="020F0502020204030204" pitchFamily="34" charset="0"/>
              <a:cs typeface="Calibri" panose="020F0502020204030204" pitchFamily="34" charset="0"/>
            </a:endParaRPr>
          </a:p>
        </p:txBody>
      </p:sp>
      <p:pic>
        <p:nvPicPr>
          <p:cNvPr id="6" name="Picture 2" descr="beslenme dostu okul ile ilgili görsel sonucu"/>
          <p:cNvPicPr>
            <a:picLocks noChangeAspect="1" noChangeArrowheads="1"/>
          </p:cNvPicPr>
          <p:nvPr/>
        </p:nvPicPr>
        <p:blipFill>
          <a:blip r:embed="rId2" cstate="print"/>
          <a:srcRect/>
          <a:stretch>
            <a:fillRect/>
          </a:stretch>
        </p:blipFill>
        <p:spPr bwMode="auto">
          <a:xfrm>
            <a:off x="4809315" y="1495843"/>
            <a:ext cx="6420465" cy="52307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825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56853" y="0"/>
            <a:ext cx="3116824" cy="2959510"/>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 Çağı Çocuklarının Aşılamalar</a:t>
            </a:r>
            <a:endParaRPr lang="tr-TR" sz="2800" dirty="0">
              <a:latin typeface="Calibri" panose="020F0502020204030204" pitchFamily="34" charset="0"/>
              <a:cs typeface="Calibri" panose="020F0502020204030204" pitchFamily="34" charset="0"/>
            </a:endParaRPr>
          </a:p>
        </p:txBody>
      </p:sp>
      <p:pic>
        <p:nvPicPr>
          <p:cNvPr id="6" name="Picture 2" descr="okul aşısı ile ilgili görsel sonucu"/>
          <p:cNvPicPr>
            <a:picLocks noChangeAspect="1" noChangeArrowheads="1"/>
          </p:cNvPicPr>
          <p:nvPr/>
        </p:nvPicPr>
        <p:blipFill>
          <a:blip r:embed="rId2" cstate="print"/>
          <a:srcRect/>
          <a:stretch>
            <a:fillRect/>
          </a:stretch>
        </p:blipFill>
        <p:spPr bwMode="auto">
          <a:xfrm>
            <a:off x="4798142" y="648930"/>
            <a:ext cx="5449827" cy="5574890"/>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92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8473" y="285136"/>
            <a:ext cx="10723417" cy="6096000"/>
          </a:xfrm>
          <a:solidFill>
            <a:schemeClr val="bg1"/>
          </a:solidFill>
          <a:ln w="76200">
            <a:solidFill>
              <a:schemeClr val="accent1"/>
            </a:solidFill>
          </a:ln>
        </p:spPr>
        <p:txBody>
          <a:bodyPr>
            <a:normAutofit/>
          </a:bodyPr>
          <a:lstStyle/>
          <a:p>
            <a:pPr marL="0" indent="0">
              <a:lnSpc>
                <a:spcPct val="150000"/>
              </a:lnSpc>
              <a:buNone/>
            </a:pPr>
            <a:r>
              <a:rPr lang="tr-TR" sz="4000" b="1" dirty="0">
                <a:solidFill>
                  <a:srgbClr val="002060"/>
                </a:solidFill>
                <a:latin typeface="Calibri" panose="020F0502020204030204" pitchFamily="34" charset="0"/>
                <a:cs typeface="Calibri" panose="020F0502020204030204" pitchFamily="34" charset="0"/>
              </a:rPr>
              <a:t>       </a:t>
            </a:r>
            <a:r>
              <a:rPr lang="tr-TR" sz="3300" b="1" dirty="0">
                <a:solidFill>
                  <a:srgbClr val="002060"/>
                </a:solidFill>
                <a:latin typeface="Calibri" panose="020F0502020204030204" pitchFamily="34" charset="0"/>
                <a:cs typeface="Calibri" panose="020F0502020204030204" pitchFamily="34" charset="0"/>
              </a:rPr>
              <a:t>İlköğretim 1. sınıfta öğrenim gören öğrencilere</a:t>
            </a:r>
          </a:p>
          <a:p>
            <a:pPr marL="0" indent="0">
              <a:lnSpc>
                <a:spcPct val="150000"/>
              </a:lnSpc>
              <a:buNone/>
            </a:pPr>
            <a:r>
              <a:rPr lang="tr-TR" sz="3300" b="1" dirty="0" err="1">
                <a:solidFill>
                  <a:srgbClr val="FF0000"/>
                </a:solidFill>
                <a:latin typeface="Calibri" panose="020F0502020204030204" pitchFamily="34" charset="0"/>
                <a:cs typeface="Calibri" panose="020F0502020204030204" pitchFamily="34" charset="0"/>
              </a:rPr>
              <a:t>DaBT</a:t>
            </a:r>
            <a:r>
              <a:rPr lang="tr-TR" sz="3300" b="1" dirty="0">
                <a:solidFill>
                  <a:srgbClr val="FF0000"/>
                </a:solidFill>
                <a:latin typeface="Calibri" panose="020F0502020204030204" pitchFamily="34" charset="0"/>
                <a:cs typeface="Calibri" panose="020F0502020204030204" pitchFamily="34" charset="0"/>
              </a:rPr>
              <a:t>-İP(</a:t>
            </a:r>
            <a:r>
              <a:rPr lang="tr-TR" sz="3300" b="1" dirty="0" err="1">
                <a:solidFill>
                  <a:srgbClr val="FF0000"/>
                </a:solidFill>
                <a:latin typeface="Calibri" panose="020F0502020204030204" pitchFamily="34" charset="0"/>
                <a:cs typeface="Calibri" panose="020F0502020204030204" pitchFamily="34" charset="0"/>
              </a:rPr>
              <a:t>Difteri+Boğmaca+Tetanoz+ÇocukFelci</a:t>
            </a:r>
            <a:r>
              <a:rPr lang="tr-TR" sz="3300" b="1" dirty="0">
                <a:solidFill>
                  <a:srgbClr val="FF0000"/>
                </a:solidFill>
                <a:latin typeface="Calibri" panose="020F0502020204030204" pitchFamily="34" charset="0"/>
                <a:cs typeface="Calibri" panose="020F0502020204030204" pitchFamily="34" charset="0"/>
              </a:rPr>
              <a:t>/</a:t>
            </a:r>
            <a:r>
              <a:rPr lang="tr-TR" sz="3300" b="1" dirty="0" err="1">
                <a:solidFill>
                  <a:srgbClr val="FF0000"/>
                </a:solidFill>
                <a:latin typeface="Calibri" panose="020F0502020204030204" pitchFamily="34" charset="0"/>
                <a:cs typeface="Calibri" panose="020F0502020204030204" pitchFamily="34" charset="0"/>
              </a:rPr>
              <a:t>DörtlüKarma</a:t>
            </a:r>
            <a:r>
              <a:rPr lang="tr-TR" sz="3300" b="1" dirty="0">
                <a:solidFill>
                  <a:srgbClr val="FF0000"/>
                </a:solidFill>
                <a:latin typeface="Calibri" panose="020F0502020204030204" pitchFamily="34" charset="0"/>
                <a:cs typeface="Calibri" panose="020F0502020204030204" pitchFamily="34" charset="0"/>
              </a:rPr>
              <a:t>) </a:t>
            </a:r>
          </a:p>
          <a:p>
            <a:pPr marL="0" indent="0">
              <a:lnSpc>
                <a:spcPct val="150000"/>
              </a:lnSpc>
              <a:buNone/>
            </a:pPr>
            <a:r>
              <a:rPr lang="tr-TR" sz="3300" b="1" dirty="0">
                <a:latin typeface="Calibri" panose="020F0502020204030204" pitchFamily="34" charset="0"/>
                <a:cs typeface="Calibri" panose="020F0502020204030204" pitchFamily="34" charset="0"/>
              </a:rPr>
              <a:t> KKK (</a:t>
            </a:r>
            <a:r>
              <a:rPr lang="tr-TR" sz="3300" b="1" dirty="0" err="1">
                <a:latin typeface="Calibri" panose="020F0502020204030204" pitchFamily="34" charset="0"/>
                <a:cs typeface="Calibri" panose="020F0502020204030204" pitchFamily="34" charset="0"/>
              </a:rPr>
              <a:t>Kızamık+Kızamıkçık+Kabakulak</a:t>
            </a:r>
            <a:r>
              <a:rPr lang="tr-TR" sz="3300" b="1" dirty="0">
                <a:latin typeface="Calibri" panose="020F0502020204030204" pitchFamily="34" charset="0"/>
                <a:cs typeface="Calibri" panose="020F0502020204030204" pitchFamily="34" charset="0"/>
              </a:rPr>
              <a:t>) aşıları, </a:t>
            </a:r>
          </a:p>
          <a:p>
            <a:pPr>
              <a:lnSpc>
                <a:spcPct val="150000"/>
              </a:lnSpc>
              <a:buFont typeface="Wingdings" pitchFamily="2" charset="2"/>
              <a:buChar char="Ø"/>
            </a:pPr>
            <a:r>
              <a:rPr lang="tr-TR" sz="3300" dirty="0">
                <a:solidFill>
                  <a:srgbClr val="002060"/>
                </a:solidFill>
                <a:latin typeface="Calibri" panose="020F0502020204030204" pitchFamily="34" charset="0"/>
                <a:cs typeface="Calibri" panose="020F0502020204030204" pitchFamily="34" charset="0"/>
              </a:rPr>
              <a:t> </a:t>
            </a:r>
            <a:r>
              <a:rPr lang="tr-TR" sz="3300" b="1" dirty="0">
                <a:solidFill>
                  <a:srgbClr val="002060"/>
                </a:solidFill>
                <a:latin typeface="Calibri" panose="020F0502020204030204" pitchFamily="34" charset="0"/>
                <a:cs typeface="Calibri" panose="020F0502020204030204" pitchFamily="34" charset="0"/>
              </a:rPr>
              <a:t>Ortaokullarda 8.Sınıflara öğrenim gören öğrencilere ise </a:t>
            </a:r>
          </a:p>
          <a:p>
            <a:pPr marL="0" indent="0">
              <a:lnSpc>
                <a:spcPct val="150000"/>
              </a:lnSpc>
              <a:buNone/>
            </a:pPr>
            <a:r>
              <a:rPr lang="tr-TR" sz="3300" dirty="0">
                <a:latin typeface="Calibri" panose="020F0502020204030204" pitchFamily="34" charset="0"/>
                <a:cs typeface="Calibri" panose="020F0502020204030204" pitchFamily="34" charset="0"/>
              </a:rPr>
              <a:t>    </a:t>
            </a:r>
            <a:r>
              <a:rPr lang="tr-TR" sz="3300" b="1" dirty="0" err="1">
                <a:solidFill>
                  <a:srgbClr val="FF0000"/>
                </a:solidFill>
                <a:latin typeface="Calibri" panose="020F0502020204030204" pitchFamily="34" charset="0"/>
                <a:cs typeface="Calibri" panose="020F0502020204030204" pitchFamily="34" charset="0"/>
              </a:rPr>
              <a:t>Td</a:t>
            </a:r>
            <a:r>
              <a:rPr lang="tr-TR" sz="3300" b="1" dirty="0">
                <a:solidFill>
                  <a:srgbClr val="FF0000"/>
                </a:solidFill>
                <a:latin typeface="Calibri" panose="020F0502020204030204" pitchFamily="34" charset="0"/>
                <a:cs typeface="Calibri" panose="020F0502020204030204" pitchFamily="34" charset="0"/>
              </a:rPr>
              <a:t> (</a:t>
            </a:r>
            <a:r>
              <a:rPr lang="tr-TR" sz="3300" b="1" dirty="0" err="1">
                <a:solidFill>
                  <a:srgbClr val="FF0000"/>
                </a:solidFill>
                <a:latin typeface="Calibri" panose="020F0502020204030204" pitchFamily="34" charset="0"/>
                <a:cs typeface="Calibri" panose="020F0502020204030204" pitchFamily="34" charset="0"/>
              </a:rPr>
              <a:t>Tetanoz+Difteri</a:t>
            </a:r>
            <a:r>
              <a:rPr lang="tr-TR" sz="3300" b="1" dirty="0">
                <a:solidFill>
                  <a:srgbClr val="FF0000"/>
                </a:solidFill>
                <a:latin typeface="Calibri" panose="020F0502020204030204" pitchFamily="34" charset="0"/>
                <a:cs typeface="Calibri" panose="020F0502020204030204" pitchFamily="34" charset="0"/>
              </a:rPr>
              <a:t>) aşısı</a:t>
            </a:r>
            <a:r>
              <a:rPr lang="tr-TR" sz="3300" b="1" dirty="0">
                <a:latin typeface="Calibri" panose="020F0502020204030204" pitchFamily="34" charset="0"/>
                <a:cs typeface="Calibri" panose="020F0502020204030204" pitchFamily="34" charset="0"/>
              </a:rPr>
              <a:t> uygulanmıştır. </a:t>
            </a:r>
          </a:p>
          <a:p>
            <a:pPr marL="0" indent="0">
              <a:buNone/>
            </a:pPr>
            <a:endParaRPr lang="tr-TR"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34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88025" y="0"/>
            <a:ext cx="2841522" cy="273336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3200" b="1" dirty="0">
                <a:solidFill>
                  <a:srgbClr val="C00000"/>
                </a:solidFill>
                <a:latin typeface="Calibri" panose="020F0502020204030204" pitchFamily="34" charset="0"/>
                <a:cs typeface="Calibri" panose="020F0502020204030204" pitchFamily="34" charset="0"/>
              </a:rPr>
              <a:t>Okul Sütü Programı</a:t>
            </a:r>
          </a:p>
        </p:txBody>
      </p:sp>
      <p:pic>
        <p:nvPicPr>
          <p:cNvPr id="6" name="Picture 4" descr="okul sütü ile ilgili görsel sonucu"/>
          <p:cNvPicPr>
            <a:picLocks noChangeAspect="1" noChangeArrowheads="1"/>
          </p:cNvPicPr>
          <p:nvPr/>
        </p:nvPicPr>
        <p:blipFill>
          <a:blip r:embed="rId2" cstate="print"/>
          <a:srcRect/>
          <a:stretch>
            <a:fillRect/>
          </a:stretch>
        </p:blipFill>
        <p:spPr bwMode="auto">
          <a:xfrm>
            <a:off x="4208206" y="1717901"/>
            <a:ext cx="5820697" cy="3788164"/>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960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07690" y="0"/>
            <a:ext cx="3156156" cy="31069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Okullarda Diyabet Eğitim Programı</a:t>
            </a:r>
          </a:p>
        </p:txBody>
      </p:sp>
      <p:pic>
        <p:nvPicPr>
          <p:cNvPr id="6" name="Picture 4" descr="okullarda diyabet programı ile ilgili görsel sonucu"/>
          <p:cNvPicPr>
            <a:picLocks noChangeAspect="1" noChangeArrowheads="1"/>
          </p:cNvPicPr>
          <p:nvPr/>
        </p:nvPicPr>
        <p:blipFill>
          <a:blip r:embed="rId2" cstate="print"/>
          <a:srcRect/>
          <a:stretch>
            <a:fillRect/>
          </a:stretch>
        </p:blipFill>
        <p:spPr bwMode="auto">
          <a:xfrm>
            <a:off x="4463846" y="2121309"/>
            <a:ext cx="5187087" cy="36305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21576"/>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17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514167"/>
            <a:ext cx="10018713" cy="4651106"/>
          </a:xfrm>
          <a:solidFill>
            <a:schemeClr val="bg1"/>
          </a:solidFill>
          <a:ln w="76200">
            <a:solidFill>
              <a:schemeClr val="accent1"/>
            </a:solidFill>
          </a:ln>
        </p:spPr>
        <p:txBody>
          <a:bodyPr>
            <a:normAutofit/>
          </a:bodyPr>
          <a:lstStyle/>
          <a:p>
            <a:r>
              <a:rPr lang="tr-TR" sz="2800" dirty="0">
                <a:latin typeface="Calibri" pitchFamily="34" charset="0"/>
                <a:cs typeface="Calibri" pitchFamily="34" charset="0"/>
              </a:rPr>
              <a:t>Okullarda Diyabet Programı’nın kapsamı,</a:t>
            </a:r>
          </a:p>
          <a:p>
            <a:pPr marL="0" indent="0">
              <a:buNone/>
            </a:pPr>
            <a:r>
              <a:rPr lang="tr-TR" sz="2800" dirty="0">
                <a:latin typeface="Calibri" pitchFamily="34" charset="0"/>
                <a:cs typeface="Calibri" pitchFamily="34" charset="0"/>
              </a:rPr>
              <a:t>** </a:t>
            </a:r>
            <a:r>
              <a:rPr lang="tr-TR" sz="2800" dirty="0"/>
              <a:t>Millî Eğitim Bakanlığı tip 1 diyabetli öğrencilerin okul/kurumlarda bakımı ve desteklenmesi hakkında yönerge ye göre yürütülür.</a:t>
            </a:r>
          </a:p>
          <a:p>
            <a:pPr marL="0" indent="0">
              <a:buNone/>
            </a:pPr>
            <a:r>
              <a:rPr lang="tr-TR" sz="2800" dirty="0">
                <a:latin typeface="Calibri" pitchFamily="34" charset="0"/>
                <a:cs typeface="Calibri" pitchFamily="34" charset="0"/>
              </a:rPr>
              <a:t> ** Ülke genelinde resmi ve özel eğitim kurumlarındaki öğretmenlerin,  öğrencilerin ve velilerinin çocuklarda </a:t>
            </a:r>
            <a:r>
              <a:rPr lang="tr-TR" sz="2800" b="1" dirty="0">
                <a:latin typeface="Calibri" pitchFamily="34" charset="0"/>
                <a:cs typeface="Calibri" pitchFamily="34" charset="0"/>
              </a:rPr>
              <a:t>diyabetin erken tanısı ve diyabetli öğrencilerin okuldaki bakımı konularındaki yeterliliklerini geliştirme </a:t>
            </a:r>
            <a:r>
              <a:rPr lang="tr-TR" sz="2800" dirty="0">
                <a:latin typeface="Calibri" pitchFamily="34" charset="0"/>
                <a:cs typeface="Calibri" pitchFamily="34" charset="0"/>
              </a:rPr>
              <a:t>çalışmalarını içerir.</a:t>
            </a:r>
          </a:p>
          <a:p>
            <a:endParaRPr lang="tr-TR" dirty="0">
              <a:latin typeface="Calibri" pitchFamily="34" charset="0"/>
              <a:cs typeface="Calibri" pitchFamily="34" charset="0"/>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675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29031" y="0"/>
            <a:ext cx="2959510" cy="295951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Fiziksel Aktivite Uygunluk Karnesi</a:t>
            </a:r>
          </a:p>
        </p:txBody>
      </p:sp>
      <p:pic>
        <p:nvPicPr>
          <p:cNvPr id="6" name="Picture 2" descr="fiziksel aktivite uygunluk karnesi sunum ile ilgili görsel sonucu"/>
          <p:cNvPicPr>
            <a:picLocks noChangeAspect="1" noChangeArrowheads="1"/>
          </p:cNvPicPr>
          <p:nvPr/>
        </p:nvPicPr>
        <p:blipFill>
          <a:blip r:embed="rId2" cstate="print"/>
          <a:srcRect/>
          <a:stretch>
            <a:fillRect/>
          </a:stretch>
        </p:blipFill>
        <p:spPr bwMode="auto">
          <a:xfrm>
            <a:off x="4447309" y="1641986"/>
            <a:ext cx="6293032" cy="4681089"/>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577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6182" y="393290"/>
            <a:ext cx="10626436" cy="6538451"/>
          </a:xfrm>
        </p:spPr>
        <p:txBody>
          <a:bodyPr>
            <a:normAutofit fontScale="70000" lnSpcReduction="20000"/>
          </a:bodyPr>
          <a:lstStyle/>
          <a:p>
            <a:pPr algn="just">
              <a:lnSpc>
                <a:spcPct val="120000"/>
              </a:lnSpc>
              <a:buFont typeface="Wingdings" pitchFamily="2" charset="2"/>
              <a:buChar char="Ø"/>
              <a:defRPr/>
            </a:pPr>
            <a:endParaRPr lang="tr-TR" dirty="0"/>
          </a:p>
          <a:p>
            <a:pPr marL="0" indent="0" algn="just">
              <a:lnSpc>
                <a:spcPct val="120000"/>
              </a:lnSpc>
              <a:buNone/>
              <a:defRPr/>
            </a:pPr>
            <a:endParaRPr lang="tr-TR" dirty="0"/>
          </a:p>
          <a:p>
            <a:pPr algn="just">
              <a:lnSpc>
                <a:spcPct val="120000"/>
              </a:lnSpc>
              <a:buFont typeface="Wingdings" pitchFamily="2" charset="2"/>
              <a:buChar char="Ø"/>
              <a:defRPr/>
            </a:pPr>
            <a:r>
              <a:rPr lang="tr-TR" sz="3600" dirty="0">
                <a:latin typeface="Calibri" pitchFamily="34" charset="0"/>
                <a:cs typeface="Calibri" pitchFamily="34" charset="0"/>
              </a:rPr>
              <a:t>T.C. Sağlık Bakanlığı tarafından oluşturulan Türkiye Fiziksel</a:t>
            </a:r>
          </a:p>
          <a:p>
            <a:pPr marL="0" indent="0" algn="just">
              <a:lnSpc>
                <a:spcPct val="120000"/>
              </a:lnSpc>
              <a:buNone/>
              <a:defRPr/>
            </a:pPr>
            <a:r>
              <a:rPr lang="tr-TR" sz="3600" dirty="0">
                <a:latin typeface="Calibri" pitchFamily="34" charset="0"/>
                <a:cs typeface="Calibri" pitchFamily="34" charset="0"/>
              </a:rPr>
              <a:t>Aktivite Rehberi de Dünya Sağlık Örgütü önerileri </a:t>
            </a:r>
          </a:p>
          <a:p>
            <a:pPr marL="0" indent="0" algn="just">
              <a:lnSpc>
                <a:spcPct val="120000"/>
              </a:lnSpc>
              <a:buNone/>
              <a:defRPr/>
            </a:pPr>
            <a:r>
              <a:rPr lang="tr-TR" sz="3600" dirty="0">
                <a:latin typeface="Calibri" pitchFamily="34" charset="0"/>
                <a:cs typeface="Calibri" pitchFamily="34" charset="0"/>
              </a:rPr>
              <a:t>doğrultusunda hazırlanmış ve her yaş grubuna yönelik fiziksel aktivite önerilerini içermektedir. </a:t>
            </a:r>
          </a:p>
          <a:p>
            <a:pPr algn="just">
              <a:lnSpc>
                <a:spcPct val="120000"/>
              </a:lnSpc>
              <a:buFont typeface="Wingdings" pitchFamily="2" charset="2"/>
              <a:buChar char="Ø"/>
              <a:defRPr/>
            </a:pPr>
            <a:r>
              <a:rPr lang="tr-TR" sz="3600" dirty="0">
                <a:latin typeface="Calibri" pitchFamily="34" charset="0"/>
                <a:cs typeface="Calibri" pitchFamily="34" charset="0"/>
              </a:rPr>
              <a:t>Bakanlığımızca Sağlıklı Beslenme ve Fiziksel Aktivite ile ilgili MEB’e  önerileri sunularak bilim kurulu kararı ile </a:t>
            </a:r>
            <a:r>
              <a:rPr lang="tr-TR" sz="3600" b="1" dirty="0">
                <a:latin typeface="Calibri" panose="020F0502020204030204" pitchFamily="34" charset="0"/>
                <a:cs typeface="Calibri" panose="020F0502020204030204" pitchFamily="34" charset="0"/>
              </a:rPr>
              <a:t>“Fiziksel Aktivite Uygunluk Karnesi” </a:t>
            </a:r>
            <a:r>
              <a:rPr lang="tr-TR" sz="3600" dirty="0">
                <a:latin typeface="Calibri" panose="020F0502020204030204" pitchFamily="34" charset="0"/>
                <a:cs typeface="Calibri" panose="020F0502020204030204" pitchFamily="34" charset="0"/>
              </a:rPr>
              <a:t>geliştirilmiştir. </a:t>
            </a:r>
          </a:p>
          <a:p>
            <a:pPr algn="just">
              <a:lnSpc>
                <a:spcPct val="120000"/>
              </a:lnSpc>
              <a:buFont typeface="Wingdings" pitchFamily="2" charset="2"/>
              <a:buChar char="Ø"/>
              <a:defRPr/>
            </a:pPr>
            <a:r>
              <a:rPr lang="tr-TR" sz="3600" dirty="0">
                <a:latin typeface="Calibri" panose="020F0502020204030204" pitchFamily="34" charset="0"/>
                <a:cs typeface="Calibri" panose="020F0502020204030204" pitchFamily="34" charset="0"/>
              </a:rPr>
              <a:t> Fiziksel Aktivite Uygunluk Karnesi eğitim ve öğretim yılı başında(15 Eylül- 15 Ekim) ve sonunda (15 Nisan- 15 Mayıs) olmak üzere yılda 2 kez verilecek olup uygulamada mekik, </a:t>
            </a:r>
            <a:r>
              <a:rPr lang="tr-TR" sz="3600" dirty="0" err="1">
                <a:latin typeface="Calibri" panose="020F0502020204030204" pitchFamily="34" charset="0"/>
                <a:cs typeface="Calibri" panose="020F0502020204030204" pitchFamily="34" charset="0"/>
              </a:rPr>
              <a:t>şınav</a:t>
            </a:r>
            <a:r>
              <a:rPr lang="tr-TR" sz="3600" dirty="0">
                <a:latin typeface="Calibri" panose="020F0502020204030204" pitchFamily="34" charset="0"/>
                <a:cs typeface="Calibri" panose="020F0502020204030204" pitchFamily="34" charset="0"/>
              </a:rPr>
              <a:t>, otur-uzan esneklik ölçümü, vücut ağırlığı ve boy uzunluğu ölçümü değerlendirilecektir.  E Okula girişleri yapılacaktır.</a:t>
            </a:r>
          </a:p>
          <a:p>
            <a:pPr algn="just">
              <a:lnSpc>
                <a:spcPct val="120000"/>
              </a:lnSpc>
              <a:defRPr/>
            </a:pPr>
            <a:endParaRPr lang="tr-TR" sz="3300" dirty="0">
              <a:latin typeface="Calibri" panose="020F0502020204030204" pitchFamily="34" charset="0"/>
              <a:cs typeface="Calibri" panose="020F0502020204030204" pitchFamily="34" charset="0"/>
            </a:endParaRPr>
          </a:p>
          <a:p>
            <a:endParaRPr lang="tr-TR" sz="3300"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69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1999" cy="875070"/>
          </a:xfrm>
          <a:prstGeom prst="snip2DiagRect">
            <a:avLst/>
          </a:prstGeom>
          <a:solidFill>
            <a:srgbClr val="FF0000"/>
          </a:solidFill>
          <a:ln w="57150">
            <a:solidFill>
              <a:schemeClr val="tx1"/>
            </a:solidFill>
          </a:ln>
        </p:spPr>
        <p:txBody>
          <a:bodyPr/>
          <a:lstStyle/>
          <a:p>
            <a:r>
              <a:rPr lang="tr-TR" b="1" dirty="0">
                <a:ln w="11430"/>
                <a:latin typeface="Calibri"/>
                <a:cs typeface="Arial" charset="0"/>
              </a:rPr>
              <a:t>Programın Tanıtımı ve Kapsamı </a:t>
            </a:r>
            <a:endParaRPr lang="tr-TR" dirty="0"/>
          </a:p>
        </p:txBody>
      </p:sp>
      <p:sp>
        <p:nvSpPr>
          <p:cNvPr id="3" name="İçerik Yer Tutucusu 2"/>
          <p:cNvSpPr>
            <a:spLocks noGrp="1"/>
          </p:cNvSpPr>
          <p:nvPr>
            <p:ph idx="1"/>
          </p:nvPr>
        </p:nvSpPr>
        <p:spPr>
          <a:xfrm>
            <a:off x="1425678" y="1045526"/>
            <a:ext cx="4680154" cy="5486399"/>
          </a:xfrm>
          <a:prstGeom prst="snip2DiagRect">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20000"/>
              </a:lnSpc>
            </a:pPr>
            <a:r>
              <a:rPr lang="tr-TR" sz="2000" b="1" dirty="0">
                <a:latin typeface="Calibri" pitchFamily="34" charset="0"/>
                <a:ea typeface="Verdana" pitchFamily="34" charset="0"/>
                <a:cs typeface="Calibri" pitchFamily="34" charset="0"/>
              </a:rPr>
              <a:t>Okul Sağlığı çalışmaları 6 başlık altında toplanmıştır: </a:t>
            </a:r>
          </a:p>
          <a:p>
            <a:pPr marL="0" indent="0">
              <a:lnSpc>
                <a:spcPct val="120000"/>
              </a:lnSpc>
              <a:buNone/>
            </a:pPr>
            <a:endParaRPr lang="tr-TR" sz="2000" dirty="0">
              <a:latin typeface="Calibri" pitchFamily="34" charset="0"/>
              <a:ea typeface="Verdana" pitchFamily="34" charset="0"/>
              <a:cs typeface="Calibri" pitchFamily="34" charset="0"/>
            </a:endParaRP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 Hizmetleri,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Sağlıklı ve Güvenli Okul Çevresi,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Sağlıklı Beslenme,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 Eğitimi,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Fiziksel Aktivite,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Aile/Toplum Katılımı</a:t>
            </a:r>
            <a:r>
              <a:rPr lang="tr-TR" sz="2000" dirty="0">
                <a:solidFill>
                  <a:schemeClr val="tx2"/>
                </a:solidFill>
                <a:latin typeface="Calibri" pitchFamily="34" charset="0"/>
                <a:ea typeface="Verdana" pitchFamily="34" charset="0"/>
                <a:cs typeface="Calibri" pitchFamily="34" charset="0"/>
              </a:rPr>
              <a:t> </a:t>
            </a:r>
          </a:p>
          <a:p>
            <a:endParaRPr lang="tr-TR" sz="2000" dirty="0">
              <a:latin typeface="Calibri" pitchFamily="34" charset="0"/>
              <a:cs typeface="Calibri" pitchFamily="34" charset="0"/>
            </a:endParaRPr>
          </a:p>
        </p:txBody>
      </p:sp>
      <p:grpSp>
        <p:nvGrpSpPr>
          <p:cNvPr id="6" name="Group 2"/>
          <p:cNvGrpSpPr>
            <a:grpSpLocks/>
          </p:cNvGrpSpPr>
          <p:nvPr/>
        </p:nvGrpSpPr>
        <p:grpSpPr bwMode="auto">
          <a:xfrm>
            <a:off x="6331975" y="1150374"/>
            <a:ext cx="5476567" cy="5381551"/>
            <a:chOff x="3098" y="160"/>
            <a:chExt cx="5725" cy="5798"/>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 y="198"/>
              <a:ext cx="5715" cy="57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98" y="160"/>
              <a:ext cx="5725" cy="5798"/>
            </a:xfrm>
            <a:prstGeom prst="rect">
              <a:avLst/>
            </a:prstGeom>
            <a:noFill/>
            <a:ln w="381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84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99537" y="127819"/>
            <a:ext cx="3106992" cy="290051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Türkiye Bağımlılıkla Mücadele </a:t>
            </a:r>
          </a:p>
          <a:p>
            <a:pPr algn="ctr"/>
            <a:r>
              <a:rPr lang="tr-TR" sz="2800" b="1" dirty="0">
                <a:solidFill>
                  <a:srgbClr val="C00000"/>
                </a:solidFill>
                <a:latin typeface="Calibri" panose="020F0502020204030204" pitchFamily="34" charset="0"/>
                <a:cs typeface="Calibri" panose="020F0502020204030204" pitchFamily="34" charset="0"/>
              </a:rPr>
              <a:t>Eğitim Programı</a:t>
            </a:r>
          </a:p>
          <a:p>
            <a:endParaRPr lang="tr-TR" dirty="0"/>
          </a:p>
        </p:txBody>
      </p:sp>
      <p:pic>
        <p:nvPicPr>
          <p:cNvPr id="5" name="Picture 2" descr="türkiye ba&amp;gbreve;ımlılıkla mücadele e&amp;gbreve;itim programı ile ilgili görsel sonucu"/>
          <p:cNvPicPr>
            <a:picLocks noChangeAspect="1" noChangeArrowheads="1"/>
          </p:cNvPicPr>
          <p:nvPr/>
        </p:nvPicPr>
        <p:blipFill>
          <a:blip r:embed="rId2" cstate="print"/>
          <a:srcRect/>
          <a:stretch>
            <a:fillRect/>
          </a:stretch>
        </p:blipFill>
        <p:spPr bwMode="auto">
          <a:xfrm>
            <a:off x="4704039" y="1850491"/>
            <a:ext cx="5848916" cy="3655574"/>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675" y="-8472"/>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636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3164" y="694267"/>
            <a:ext cx="10377054" cy="6080158"/>
          </a:xfrm>
        </p:spPr>
        <p:txBody>
          <a:bodyPr>
            <a:noAutofit/>
          </a:bodyPr>
          <a:lstStyle/>
          <a:p>
            <a:pPr marL="0" indent="0">
              <a:buNone/>
            </a:pPr>
            <a:endParaRPr lang="tr-TR" dirty="0">
              <a:latin typeface="Calibri" panose="020F0502020204030204" pitchFamily="34" charset="0"/>
              <a:cs typeface="Calibri" panose="020F0502020204030204" pitchFamily="34" charset="0"/>
            </a:endParaRPr>
          </a:p>
          <a:p>
            <a:pPr marL="0" indent="0">
              <a:buNone/>
            </a:pPr>
            <a:endParaRPr lang="tr-TR" dirty="0">
              <a:latin typeface="Calibri" panose="020F0502020204030204" pitchFamily="34" charset="0"/>
              <a:cs typeface="Calibri" panose="020F0502020204030204" pitchFamily="34" charset="0"/>
            </a:endParaRPr>
          </a:p>
          <a:p>
            <a:pPr marL="0" indent="0">
              <a:buNone/>
            </a:pPr>
            <a:r>
              <a:rPr lang="tr-TR" sz="2800" dirty="0">
                <a:latin typeface="Calibri" panose="020F0502020204030204" pitchFamily="34" charset="0"/>
                <a:cs typeface="Calibri" panose="020F0502020204030204" pitchFamily="34" charset="0"/>
              </a:rPr>
              <a:t>***Bu eğitim programı ile sigara, alkol, uyuşturucu madde, </a:t>
            </a:r>
          </a:p>
          <a:p>
            <a:pPr marL="0" indent="0">
              <a:buNone/>
            </a:pPr>
            <a:r>
              <a:rPr lang="tr-TR" sz="2800" dirty="0">
                <a:latin typeface="Calibri" panose="020F0502020204030204" pitchFamily="34" charset="0"/>
                <a:cs typeface="Calibri" panose="020F0502020204030204" pitchFamily="34" charset="0"/>
              </a:rPr>
              <a:t>teknoloji gibi çeşitli bağımlılıklarla ilgili olarak başta çocuklar  </a:t>
            </a:r>
          </a:p>
          <a:p>
            <a:pPr marL="0" indent="0">
              <a:buNone/>
            </a:pPr>
            <a:r>
              <a:rPr lang="tr-TR" sz="2800" dirty="0">
                <a:latin typeface="Calibri" panose="020F0502020204030204" pitchFamily="34" charset="0"/>
                <a:cs typeface="Calibri" panose="020F0502020204030204" pitchFamily="34" charset="0"/>
              </a:rPr>
              <a:t>ve gençler olmak üzere toplumun genelinde farkındalığın arttırılması ve bu maddelerin kullanımının bilgi ve bilinçle önüne geçilmesi amaçlanmaktadır.</a:t>
            </a:r>
          </a:p>
          <a:p>
            <a:pPr marL="0" indent="0" algn="just">
              <a:lnSpc>
                <a:spcPct val="150000"/>
              </a:lnSpc>
              <a:buNone/>
            </a:pPr>
            <a:r>
              <a:rPr lang="tr-TR" sz="2800" dirty="0">
                <a:latin typeface="Calibri" panose="020F0502020204030204" pitchFamily="34" charset="0"/>
                <a:cs typeface="Calibri" panose="020F0502020204030204" pitchFamily="34" charset="0"/>
              </a:rPr>
              <a:t>***Eğitim programında kullanılan tüm içerikler Yeşilay Bilim Kurulu’nun da içinde bulunduğu profesyonel bir uzman kadrosu tarafından bilimsel temelli yaklaşım ile her yaş seviyesine uygun, bilimsel, kanıta dayalı ve modüler olarak hazırlanmıştır.</a:t>
            </a:r>
          </a:p>
          <a:p>
            <a:pPr algn="just">
              <a:lnSpc>
                <a:spcPct val="150000"/>
              </a:lnSpc>
            </a:pPr>
            <a:endParaRPr lang="tr-TR" sz="2800" dirty="0">
              <a:latin typeface="Calibri" panose="020F0502020204030204" pitchFamily="34" charset="0"/>
              <a:cs typeface="Calibri" panose="020F0502020204030204" pitchFamily="34" charset="0"/>
            </a:endParaRPr>
          </a:p>
          <a:p>
            <a:pPr marL="0" indent="0" algn="just">
              <a:lnSpc>
                <a:spcPct val="150000"/>
              </a:lnSpc>
              <a:buNone/>
            </a:pPr>
            <a:r>
              <a:rPr lang="tr-TR" sz="2800" dirty="0">
                <a:latin typeface="Calibri" panose="020F0502020204030204" pitchFamily="34" charset="0"/>
                <a:cs typeface="Calibri" panose="020F0502020204030204" pitchFamily="34" charset="0"/>
              </a:rPr>
              <a:t> </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229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14400"/>
            <a:ext cx="10018713" cy="5820697"/>
          </a:xfrm>
        </p:spPr>
        <p:txBody>
          <a:bodyPr/>
          <a:lstStyle/>
          <a:p>
            <a:r>
              <a:rPr lang="tr-TR" dirty="0">
                <a:latin typeface="Calibri" panose="020F0502020204030204" pitchFamily="34" charset="0"/>
                <a:cs typeface="Calibri" panose="020F0502020204030204" pitchFamily="34" charset="0"/>
              </a:rPr>
              <a:t>TBM (Türkiye Bağımlılıkla Mücadele  Programı ) öğrencilerin önleme bağlamındaki temel ihtiyaçları dikkate alınarak  geliştirilmiş olup </a:t>
            </a:r>
          </a:p>
          <a:p>
            <a:r>
              <a:rPr lang="tr-TR" b="1" dirty="0">
                <a:latin typeface="Calibri" panose="020F0502020204030204" pitchFamily="34" charset="0"/>
                <a:cs typeface="Calibri" panose="020F0502020204030204" pitchFamily="34" charset="0"/>
              </a:rPr>
              <a:t>‘’Tütün Bağımlılığı’’</a:t>
            </a:r>
            <a:r>
              <a:rPr lang="tr-TR" dirty="0">
                <a:latin typeface="Calibri" panose="020F0502020204030204" pitchFamily="34" charset="0"/>
                <a:cs typeface="Calibri" panose="020F0502020204030204" pitchFamily="34" charset="0"/>
              </a:rPr>
              <a:t>, </a:t>
            </a:r>
          </a:p>
          <a:p>
            <a:r>
              <a:rPr lang="tr-TR" dirty="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’Alkol Bağımlılığı</a:t>
            </a:r>
            <a:r>
              <a:rPr lang="tr-TR" dirty="0">
                <a:latin typeface="Calibri" panose="020F0502020204030204" pitchFamily="34" charset="0"/>
                <a:cs typeface="Calibri" panose="020F0502020204030204" pitchFamily="34" charset="0"/>
              </a:rPr>
              <a:t>’’, </a:t>
            </a:r>
          </a:p>
          <a:p>
            <a:r>
              <a:rPr lang="tr-TR" dirty="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’Madde Bağımlılığı</a:t>
            </a:r>
            <a:r>
              <a:rPr lang="tr-TR" dirty="0">
                <a:latin typeface="Calibri" panose="020F0502020204030204" pitchFamily="34" charset="0"/>
                <a:cs typeface="Calibri" panose="020F0502020204030204" pitchFamily="34" charset="0"/>
              </a:rPr>
              <a:t>’’, </a:t>
            </a:r>
          </a:p>
          <a:p>
            <a:r>
              <a:rPr lang="tr-TR" dirty="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’Teknoloji Bağımlılığı</a:t>
            </a:r>
            <a:r>
              <a:rPr lang="tr-TR" dirty="0">
                <a:latin typeface="Calibri" panose="020F0502020204030204" pitchFamily="34" charset="0"/>
                <a:cs typeface="Calibri" panose="020F0502020204030204" pitchFamily="34" charset="0"/>
              </a:rPr>
              <a:t>’’ ve </a:t>
            </a:r>
          </a:p>
          <a:p>
            <a:r>
              <a:rPr lang="tr-TR" dirty="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’Sağlıklı Yaşama</a:t>
            </a:r>
            <a:r>
              <a:rPr lang="tr-TR" dirty="0">
                <a:latin typeface="Calibri" panose="020F0502020204030204" pitchFamily="34" charset="0"/>
                <a:cs typeface="Calibri" panose="020F0502020204030204" pitchFamily="34" charset="0"/>
              </a:rPr>
              <a:t>’’ olmak üzere 5 alanda, </a:t>
            </a:r>
            <a:r>
              <a:rPr lang="tr-TR" b="1" dirty="0">
                <a:latin typeface="Calibri" panose="020F0502020204030204" pitchFamily="34" charset="0"/>
                <a:cs typeface="Calibri" panose="020F0502020204030204" pitchFamily="34" charset="0"/>
              </a:rPr>
              <a:t>anaokulu, ilkokul, ortaokul ve lise öğrencileri ile yetişkinler için hazırlanmış</a:t>
            </a:r>
            <a:r>
              <a:rPr lang="tr-TR" dirty="0">
                <a:latin typeface="Calibri" panose="020F0502020204030204" pitchFamily="34" charset="0"/>
                <a:cs typeface="Calibri" panose="020F0502020204030204" pitchFamily="34" charset="0"/>
              </a:rPr>
              <a:t>, kazanım  temelli toplam 18 modülden oluşmaktadır. </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Okulların Yapacakları Çalışmalar</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345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58983" y="831273"/>
            <a:ext cx="4493342" cy="42256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accent1"/>
                </a:solidFill>
                <a:latin typeface="Calibri" panose="020F0502020204030204" pitchFamily="34" charset="0"/>
                <a:cs typeface="Calibri" panose="020F0502020204030204" pitchFamily="34" charset="0"/>
              </a:rPr>
              <a:t>Teşekkürler</a:t>
            </a:r>
          </a:p>
        </p:txBody>
      </p:sp>
      <p:pic>
        <p:nvPicPr>
          <p:cNvPr id="6" name="Picture 2" descr="mutlu öğrenci resimleri ile ilgili görsel sonucu"/>
          <p:cNvPicPr>
            <a:picLocks noChangeAspect="1" noChangeArrowheads="1"/>
          </p:cNvPicPr>
          <p:nvPr/>
        </p:nvPicPr>
        <p:blipFill>
          <a:blip r:embed="rId2" cstate="print"/>
          <a:srcRect/>
          <a:stretch>
            <a:fillRect/>
          </a:stretch>
        </p:blipFill>
        <p:spPr bwMode="auto">
          <a:xfrm>
            <a:off x="5463161" y="1445428"/>
            <a:ext cx="5781368" cy="5412572"/>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239" y="19988"/>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10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3139" y="98325"/>
            <a:ext cx="9949885" cy="1897624"/>
          </a:xfrm>
          <a:ln w="57150">
            <a:solidFill>
              <a:schemeClr val="tx1"/>
            </a:solidFill>
          </a:ln>
        </p:spPr>
        <p:txBody>
          <a:bodyPr>
            <a:noAutofit/>
          </a:bodyPr>
          <a:lstStyle/>
          <a:p>
            <a:br>
              <a:rPr lang="tr-TR" sz="2800" b="1" dirty="0">
                <a:latin typeface="Times New Roman" panose="02020603050405020304" pitchFamily="18" charset="0"/>
                <a:ea typeface="Verdana" pitchFamily="34" charset="0"/>
                <a:cs typeface="Times New Roman" panose="02020603050405020304" pitchFamily="18" charset="0"/>
              </a:rPr>
            </a:br>
            <a:r>
              <a:rPr lang="tr-TR" sz="2800" b="1" dirty="0">
                <a:latin typeface="Calibri" pitchFamily="34" charset="0"/>
                <a:ea typeface="Verdana" pitchFamily="34" charset="0"/>
                <a:cs typeface="Calibri" pitchFamily="34" charset="0"/>
              </a:rPr>
              <a:t>P</a:t>
            </a:r>
            <a:r>
              <a:rPr lang="en-US" sz="2800" b="1" dirty="0" err="1">
                <a:latin typeface="Calibri" pitchFamily="34" charset="0"/>
                <a:ea typeface="Verdana" pitchFamily="34" charset="0"/>
                <a:cs typeface="Calibri" pitchFamily="34" charset="0"/>
              </a:rPr>
              <a:t>rogramın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temel</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enleri</a:t>
            </a:r>
            <a:r>
              <a:rPr lang="tr-TR" sz="2800" b="1" dirty="0">
                <a:latin typeface="Calibri" pitchFamily="34" charset="0"/>
                <a:ea typeface="Verdana" pitchFamily="34" charset="0"/>
                <a:cs typeface="Calibri" pitchFamily="34" charset="0"/>
              </a:rPr>
              <a:t> </a:t>
            </a:r>
            <a:r>
              <a:rPr lang="en-US" sz="2800" b="1" dirty="0">
                <a:latin typeface="Calibri" pitchFamily="34" charset="0"/>
                <a:ea typeface="Verdana" pitchFamily="34" charset="0"/>
                <a:cs typeface="Calibri" pitchFamily="34" charset="0"/>
              </a:rPr>
              <a:t>6 </a:t>
            </a:r>
            <a:r>
              <a:rPr lang="tr-TR" sz="2800" b="1" dirty="0">
                <a:latin typeface="Calibri" pitchFamily="34" charset="0"/>
                <a:ea typeface="Verdana" pitchFamily="34" charset="0"/>
                <a:cs typeface="Calibri" pitchFamily="34" charset="0"/>
              </a:rPr>
              <a:t>başlıktan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maktadır</a:t>
            </a:r>
            <a:r>
              <a:rPr lang="en-US" sz="2800" b="1" dirty="0">
                <a:latin typeface="Calibri" pitchFamily="34" charset="0"/>
                <a:ea typeface="Verdana" pitchFamily="34" charset="0"/>
                <a:cs typeface="Calibri" pitchFamily="34" charset="0"/>
              </a:rPr>
              <a:t>. Her </a:t>
            </a:r>
            <a:r>
              <a:rPr lang="en-US" sz="2800" b="1" dirty="0" err="1">
                <a:latin typeface="Calibri" pitchFamily="34" charset="0"/>
                <a:ea typeface="Verdana" pitchFamily="34" charset="0"/>
                <a:cs typeface="Calibri" pitchFamily="34" charset="0"/>
              </a:rPr>
              <a:t>bir</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kapsamında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formlar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turulmu</a:t>
            </a:r>
            <a:r>
              <a:rPr lang="tr-TR" sz="2800" b="1" dirty="0">
                <a:latin typeface="Calibri" pitchFamily="34" charset="0"/>
                <a:ea typeface="Verdana" pitchFamily="34" charset="0"/>
                <a:cs typeface="Calibri" pitchFamily="34" charset="0"/>
              </a:rPr>
              <a:t>ş</a:t>
            </a:r>
            <a:r>
              <a:rPr lang="en-US" sz="2800" b="1" dirty="0">
                <a:latin typeface="Calibri" pitchFamily="34" charset="0"/>
                <a:ea typeface="Verdana" pitchFamily="34" charset="0"/>
                <a:cs typeface="Calibri" pitchFamily="34" charset="0"/>
              </a:rPr>
              <a:t>tur. </a:t>
            </a:r>
            <a:r>
              <a:rPr lang="en-US" sz="2800" b="1" dirty="0" err="1">
                <a:latin typeface="Calibri" pitchFamily="34" charset="0"/>
                <a:ea typeface="Verdana" pitchFamily="34" charset="0"/>
                <a:cs typeface="Calibri" pitchFamily="34" charset="0"/>
              </a:rPr>
              <a:t>Formlarda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alan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tüm</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maddelerin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okullar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tarafından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mutlaka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yerine</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getirilmesi</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beklenmektedir</a:t>
            </a:r>
            <a:r>
              <a:rPr lang="en-US" sz="2800" b="1" dirty="0">
                <a:latin typeface="Calibri" pitchFamily="34" charset="0"/>
                <a:ea typeface="Verdana" pitchFamily="34" charset="0"/>
                <a:cs typeface="Calibri" pitchFamily="34" charset="0"/>
              </a:rPr>
              <a:t>.</a:t>
            </a:r>
            <a:br>
              <a:rPr lang="tr-TR" sz="2800" b="1" dirty="0">
                <a:latin typeface="Calibri" pitchFamily="34" charset="0"/>
                <a:ea typeface="Verdana" pitchFamily="34" charset="0"/>
                <a:cs typeface="Calibri" pitchFamily="34" charset="0"/>
              </a:rPr>
            </a:br>
            <a:endParaRPr lang="tr-TR" sz="2800" b="1" dirty="0">
              <a:latin typeface="Calibri" pitchFamily="34" charset="0"/>
              <a:cs typeface="Calibri" pitchFamily="34" charset="0"/>
            </a:endParaRPr>
          </a:p>
        </p:txBody>
      </p:sp>
      <p:pic>
        <p:nvPicPr>
          <p:cNvPr id="6" name="İçerik Yer Tutucusu 5"/>
          <p:cNvPicPr>
            <a:picLocks noGrp="1" noChangeAspect="1"/>
          </p:cNvPicPr>
          <p:nvPr>
            <p:ph idx="1"/>
          </p:nvPr>
        </p:nvPicPr>
        <p:blipFill>
          <a:blip r:embed="rId2"/>
          <a:stretch>
            <a:fillRect/>
          </a:stretch>
        </p:blipFill>
        <p:spPr>
          <a:xfrm>
            <a:off x="1553139" y="2349912"/>
            <a:ext cx="9949885" cy="3372462"/>
          </a:xfrm>
          <a:prstGeom prst="rect">
            <a:avLst/>
          </a:prstGeom>
          <a:ln w="57150">
            <a:solidFill>
              <a:schemeClr val="tx1"/>
            </a:solidFill>
          </a:ln>
        </p:spPr>
      </p:pic>
      <p:sp>
        <p:nvSpPr>
          <p:cNvPr id="9" name="Rectangle 1"/>
          <p:cNvSpPr>
            <a:spLocks noChangeArrowheads="1"/>
          </p:cNvSpPr>
          <p:nvPr/>
        </p:nvSpPr>
        <p:spPr bwMode="auto">
          <a:xfrm>
            <a:off x="2054942" y="5835974"/>
            <a:ext cx="9800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95275" algn="l"/>
              </a:tabLst>
            </a:pPr>
            <a:r>
              <a:rPr kumimoji="0" lang="tr-TR" sz="14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Okul çalı</a:t>
            </a:r>
            <a:r>
              <a:rPr kumimoji="0" lang="tr-TR"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anlarının sağlığı ile ilgili çalı</a:t>
            </a:r>
            <a:r>
              <a:rPr kumimoji="0" lang="tr-TR"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malar, “Sağlık Hizmetleri” ve “Sağlık Eğitimi” bile</a:t>
            </a:r>
            <a:r>
              <a:rPr kumimoji="0" lang="tr-TR"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enleri, psikososyal danı</a:t>
            </a:r>
            <a:r>
              <a:rPr kumimoji="0" lang="tr-TR"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manlık hizmetleri de “Sağlık Hizmetleri” Bileşen altında değerlendirilecektir.</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743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18005"/>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sp>
        <p:nvSpPr>
          <p:cNvPr id="6" name="Dikdörtgen 5"/>
          <p:cNvSpPr/>
          <p:nvPr/>
        </p:nvSpPr>
        <p:spPr>
          <a:xfrm>
            <a:off x="1327355" y="1986444"/>
            <a:ext cx="10550013" cy="1008114"/>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lgn="just">
              <a:lnSpc>
                <a:spcPct val="120000"/>
              </a:lnSpc>
              <a:buSzPct val="100000"/>
              <a:tabLst>
                <a:tab pos="554038" algn="l"/>
              </a:tabLst>
            </a:pPr>
            <a:r>
              <a:rPr lang="tr-TR" sz="2400" dirty="0">
                <a:solidFill>
                  <a:schemeClr val="tx1"/>
                </a:solidFill>
                <a:ea typeface="Verdana" pitchFamily="34" charset="0"/>
                <a:cs typeface="Arial" pitchFamily="34" charset="0"/>
              </a:rPr>
              <a:t>*</a:t>
            </a:r>
            <a:r>
              <a:rPr lang="tr-TR" sz="2400" dirty="0">
                <a:ea typeface="Verdana" pitchFamily="34" charset="0"/>
                <a:cs typeface="Arial" pitchFamily="34" charset="0"/>
              </a:rPr>
              <a:t> </a:t>
            </a:r>
            <a:r>
              <a:rPr lang="tr-TR" sz="2400" dirty="0">
                <a:solidFill>
                  <a:schemeClr val="tx1"/>
                </a:solidFill>
                <a:latin typeface="Calibri" panose="020F0502020204030204" pitchFamily="34" charset="0"/>
                <a:ea typeface="Verdana" pitchFamily="34" charset="0"/>
                <a:cs typeface="Calibri" panose="020F0502020204030204" pitchFamily="34" charset="0"/>
              </a:rPr>
              <a:t>İllerde Vali/Vali Yardımcısı başkanlığında, HSM ve İl Millî Eğitim Müdürlüğü’nün katılımı ile İl ‘‘</a:t>
            </a:r>
            <a:r>
              <a:rPr lang="tr-TR" sz="2400" b="1" dirty="0">
                <a:solidFill>
                  <a:schemeClr val="tx1"/>
                </a:solidFill>
                <a:latin typeface="Calibri" panose="020F0502020204030204" pitchFamily="34" charset="0"/>
                <a:ea typeface="Verdana" pitchFamily="34" charset="0"/>
                <a:cs typeface="Calibri" panose="020F0502020204030204" pitchFamily="34" charset="0"/>
              </a:rPr>
              <a:t>Okul Sağlığı Kurulları’’</a:t>
            </a:r>
            <a:r>
              <a:rPr lang="tr-TR" sz="2400" dirty="0">
                <a:solidFill>
                  <a:schemeClr val="tx1"/>
                </a:solidFill>
                <a:latin typeface="Calibri" panose="020F0502020204030204" pitchFamily="34" charset="0"/>
                <a:ea typeface="Verdana" pitchFamily="34" charset="0"/>
                <a:cs typeface="Calibri" panose="020F0502020204030204" pitchFamily="34" charset="0"/>
              </a:rPr>
              <a:t>,</a:t>
            </a:r>
          </a:p>
        </p:txBody>
      </p:sp>
      <p:sp>
        <p:nvSpPr>
          <p:cNvPr id="9" name="Dikdörtgen 8"/>
          <p:cNvSpPr/>
          <p:nvPr/>
        </p:nvSpPr>
        <p:spPr>
          <a:xfrm>
            <a:off x="2566219" y="943897"/>
            <a:ext cx="5773344" cy="505972"/>
          </a:xfrm>
          <a:prstGeom prst="rect">
            <a:avLst/>
          </a:prstGeom>
        </p:spPr>
        <p:txBody>
          <a:bodyPr wrap="square">
            <a:spAutoFit/>
          </a:bodyPr>
          <a:lstStyle/>
          <a:p>
            <a:pPr marL="0" lvl="1" algn="just" defTabSz="457200">
              <a:lnSpc>
                <a:spcPct val="120000"/>
              </a:lnSpc>
              <a:spcBef>
                <a:spcPct val="20000"/>
              </a:spcBef>
              <a:spcAft>
                <a:spcPts val="600"/>
              </a:spcAft>
              <a:buClr>
                <a:srgbClr val="BC1C1C">
                  <a:lumMod val="75000"/>
                </a:srgbClr>
              </a:buClr>
              <a:buSzPct val="100000"/>
              <a:tabLst>
                <a:tab pos="554038" algn="l"/>
              </a:tabLst>
            </a:pPr>
            <a:r>
              <a:rPr lang="tr-TR" sz="2400" b="1" dirty="0">
                <a:solidFill>
                  <a:prstClr val="black"/>
                </a:solidFill>
                <a:ea typeface="Verdana" pitchFamily="34" charset="0"/>
                <a:cs typeface="Arial" pitchFamily="34" charset="0"/>
              </a:rPr>
              <a:t>***  </a:t>
            </a:r>
            <a:r>
              <a:rPr lang="tr-TR" sz="2400" b="1" dirty="0">
                <a:solidFill>
                  <a:prstClr val="black"/>
                </a:solidFill>
                <a:latin typeface="Calibri" pitchFamily="34" charset="0"/>
                <a:ea typeface="Verdana" pitchFamily="34" charset="0"/>
                <a:cs typeface="Calibri" pitchFamily="34" charset="0"/>
              </a:rPr>
              <a:t>İl Hıfzıssıhha Kurulu kararıyla; </a:t>
            </a:r>
          </a:p>
        </p:txBody>
      </p:sp>
      <p:sp>
        <p:nvSpPr>
          <p:cNvPr id="11" name="Dikdörtgen 10"/>
          <p:cNvSpPr/>
          <p:nvPr/>
        </p:nvSpPr>
        <p:spPr>
          <a:xfrm>
            <a:off x="1238865" y="3202376"/>
            <a:ext cx="10550013" cy="1118453"/>
          </a:xfrm>
          <a:prstGeom prst="rect">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lgn="just">
              <a:lnSpc>
                <a:spcPct val="120000"/>
              </a:lnSpc>
              <a:buSzPct val="100000"/>
              <a:tabLst>
                <a:tab pos="554038" algn="l"/>
              </a:tabLst>
            </a:pPr>
            <a:r>
              <a:rPr lang="tr-TR" sz="2400" dirty="0">
                <a:solidFill>
                  <a:schemeClr val="tx1"/>
                </a:solidFill>
                <a:ea typeface="Verdana" pitchFamily="34" charset="0"/>
                <a:cs typeface="Arial" pitchFamily="34" charset="0"/>
              </a:rPr>
              <a:t>*</a:t>
            </a:r>
            <a:r>
              <a:rPr lang="tr-TR" sz="2400" dirty="0">
                <a:solidFill>
                  <a:schemeClr val="tx1"/>
                </a:solidFill>
                <a:latin typeface="Calibri" panose="020F0502020204030204" pitchFamily="34" charset="0"/>
                <a:ea typeface="Verdana" pitchFamily="34" charset="0"/>
                <a:cs typeface="Calibri" panose="020F0502020204030204" pitchFamily="34" charset="0"/>
              </a:rPr>
              <a:t>İlçelerde Kaymakam başkanlığında, İlçe Sağlık Müdürlüğü ve İlçe Millî Eğitim Müdürlüğü’nün katılımı ile ‘‘</a:t>
            </a:r>
            <a:r>
              <a:rPr lang="tr-TR" sz="2400" b="1" dirty="0">
                <a:solidFill>
                  <a:schemeClr val="tx1"/>
                </a:solidFill>
                <a:latin typeface="Calibri" panose="020F0502020204030204" pitchFamily="34" charset="0"/>
                <a:ea typeface="Verdana" pitchFamily="34" charset="0"/>
                <a:cs typeface="Calibri" panose="020F0502020204030204" pitchFamily="34" charset="0"/>
              </a:rPr>
              <a:t>İlçe Okul Sağlığı Kurulları’’ </a:t>
            </a:r>
            <a:r>
              <a:rPr lang="tr-TR" sz="2400" dirty="0">
                <a:solidFill>
                  <a:schemeClr val="tx1"/>
                </a:solidFill>
                <a:latin typeface="Calibri" panose="020F0502020204030204" pitchFamily="34" charset="0"/>
                <a:ea typeface="Verdana" pitchFamily="34" charset="0"/>
                <a:cs typeface="Calibri" panose="020F0502020204030204" pitchFamily="34" charset="0"/>
              </a:rPr>
              <a:t>oluşturulacaktır. </a:t>
            </a:r>
            <a:endParaRPr lang="tr-TR" sz="2400" b="1" dirty="0">
              <a:solidFill>
                <a:schemeClr val="tx1"/>
              </a:solidFill>
              <a:latin typeface="Calibri" panose="020F0502020204030204" pitchFamily="34" charset="0"/>
              <a:ea typeface="Verdana" pitchFamily="34" charset="0"/>
              <a:cs typeface="Calibri" panose="020F0502020204030204" pitchFamily="34" charset="0"/>
            </a:endParaRPr>
          </a:p>
        </p:txBody>
      </p:sp>
      <p:sp>
        <p:nvSpPr>
          <p:cNvPr id="12" name="Dikdörtgen 11"/>
          <p:cNvSpPr/>
          <p:nvPr/>
        </p:nvSpPr>
        <p:spPr>
          <a:xfrm>
            <a:off x="1327355" y="4478593"/>
            <a:ext cx="10550013" cy="1691149"/>
          </a:xfrm>
          <a:prstGeom prst="rect">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lnSpc>
                <a:spcPct val="120000"/>
              </a:lnSpc>
              <a:buSzPct val="100000"/>
              <a:tabLst>
                <a:tab pos="554038" algn="l"/>
              </a:tabLst>
            </a:pPr>
            <a:r>
              <a:rPr lang="tr-TR" sz="2400" b="1" dirty="0">
                <a:solidFill>
                  <a:schemeClr val="tx1"/>
                </a:solidFill>
                <a:ea typeface="Verdana" pitchFamily="34" charset="0"/>
                <a:cs typeface="Arial" pitchFamily="34" charset="0"/>
              </a:rPr>
              <a:t>*</a:t>
            </a:r>
            <a:r>
              <a:rPr lang="tr-TR" sz="2400" dirty="0">
                <a:solidFill>
                  <a:schemeClr val="tx1"/>
                </a:solidFill>
                <a:latin typeface="+mj-lt"/>
                <a:ea typeface="Verdana" pitchFamily="34" charset="0"/>
                <a:cs typeface="Calibri" panose="020F0502020204030204" pitchFamily="34" charset="0"/>
              </a:rPr>
              <a:t>Gerekli görüldüğü hallerde diğer ilgili İl/İlçe kurum temsilcilerinin  (Gençlik ve Spor Müdürlüğü,  Tarım Gıda ve Hayvancılık Müdürlüğü,   Emniyet Müdürlüğü,   Jandarma Komutanlığı,  Yerel Yönetimler,   Üniversiteler gibi)   </a:t>
            </a:r>
            <a:r>
              <a:rPr lang="tr-TR" sz="2400" dirty="0">
                <a:solidFill>
                  <a:schemeClr val="tx1"/>
                </a:solidFill>
                <a:latin typeface="+mj-lt"/>
                <a:ea typeface="Verdana" pitchFamily="34" charset="0"/>
                <a:cs typeface="Arial" pitchFamily="34" charset="0"/>
              </a:rPr>
              <a:t>katılımı sağlanabilir. </a:t>
            </a: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675" y="-6834"/>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90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sp>
        <p:nvSpPr>
          <p:cNvPr id="6" name="Oval 5"/>
          <p:cNvSpPr/>
          <p:nvPr/>
        </p:nvSpPr>
        <p:spPr>
          <a:xfrm>
            <a:off x="637309" y="832148"/>
            <a:ext cx="9985562" cy="2021888"/>
          </a:xfrm>
          <a:prstGeom prst="ellipse">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prstClr val="black"/>
                </a:solidFill>
                <a:latin typeface="Calibri" panose="020F0502020204030204" pitchFamily="34" charset="0"/>
                <a:ea typeface="Verdana" pitchFamily="34" charset="0"/>
                <a:cs typeface="Calibri" panose="020F0502020204030204" pitchFamily="34" charset="0"/>
              </a:rPr>
              <a:t>Okulda Sağlığın Korunması ve Geliştirilmesi Programı</a:t>
            </a:r>
          </a:p>
          <a:p>
            <a:pPr algn="ctr"/>
            <a:r>
              <a:rPr lang="tr-TR" sz="2400" b="1" dirty="0">
                <a:solidFill>
                  <a:prstClr val="black"/>
                </a:solidFill>
                <a:latin typeface="Calibri"/>
                <a:ea typeface="Verdana" pitchFamily="34" charset="0"/>
                <a:cs typeface="Arial" pitchFamily="34" charset="0"/>
              </a:rPr>
              <a:t> İllerde Vali / Vali Yardımcısı ilçelerde Kaymakam başkanlığında yürütülecektir.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661651" y="2854036"/>
            <a:ext cx="3421625" cy="4003964"/>
          </a:xfrm>
          <a:prstGeom prst="ellipse">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Calibri" panose="020F0502020204030204" pitchFamily="34" charset="0"/>
                <a:ea typeface="Verdana" pitchFamily="34" charset="0"/>
                <a:cs typeface="Calibri" panose="020F0502020204030204" pitchFamily="34" charset="0"/>
              </a:rPr>
              <a:t>Sağlık Bakanlığı adına</a:t>
            </a:r>
          </a:p>
          <a:p>
            <a:pPr algn="ctr"/>
            <a:r>
              <a:rPr lang="tr-TR" sz="2800" dirty="0">
                <a:solidFill>
                  <a:prstClr val="black"/>
                </a:solidFill>
                <a:latin typeface="Calibri" panose="020F0502020204030204" pitchFamily="34" charset="0"/>
                <a:ea typeface="Verdana" pitchFamily="34" charset="0"/>
                <a:cs typeface="Calibri" panose="020F0502020204030204" pitchFamily="34" charset="0"/>
              </a:rPr>
              <a:t> *</a:t>
            </a:r>
            <a:r>
              <a:rPr lang="tr-TR" sz="2800" b="1" dirty="0">
                <a:solidFill>
                  <a:prstClr val="black"/>
                </a:solidFill>
                <a:latin typeface="Calibri" panose="020F0502020204030204" pitchFamily="34" charset="0"/>
                <a:ea typeface="Verdana" pitchFamily="34" charset="0"/>
                <a:cs typeface="Calibri" panose="020F0502020204030204" pitchFamily="34" charset="0"/>
              </a:rPr>
              <a:t>Halk Sağlığı Müdürlükleri (HSM) </a:t>
            </a:r>
            <a:r>
              <a:rPr lang="tr-TR" sz="2800" dirty="0">
                <a:solidFill>
                  <a:prstClr val="black"/>
                </a:solidFill>
                <a:latin typeface="Calibri" panose="020F0502020204030204" pitchFamily="34" charset="0"/>
                <a:ea typeface="Verdana" pitchFamily="34" charset="0"/>
                <a:cs typeface="Calibri" panose="020F0502020204030204" pitchFamily="34" charset="0"/>
              </a:rPr>
              <a:t>ve</a:t>
            </a:r>
          </a:p>
          <a:p>
            <a:pPr algn="ctr"/>
            <a:r>
              <a:rPr lang="tr-TR" sz="2800" dirty="0">
                <a:solidFill>
                  <a:prstClr val="black"/>
                </a:solidFill>
                <a:latin typeface="Calibri" panose="020F0502020204030204" pitchFamily="34" charset="0"/>
                <a:ea typeface="Verdana" pitchFamily="34" charset="0"/>
                <a:cs typeface="Calibri" panose="020F0502020204030204" pitchFamily="34" charset="0"/>
              </a:rPr>
              <a:t> *</a:t>
            </a:r>
            <a:r>
              <a:rPr lang="tr-TR" sz="2800" b="1" dirty="0">
                <a:solidFill>
                  <a:prstClr val="black"/>
                </a:solidFill>
                <a:latin typeface="Calibri" panose="020F0502020204030204" pitchFamily="34" charset="0"/>
                <a:ea typeface="Verdana" pitchFamily="34" charset="0"/>
                <a:cs typeface="Calibri" panose="020F0502020204030204" pitchFamily="34" charset="0"/>
              </a:rPr>
              <a:t>İlçe Sağlık Müdürlüğü </a:t>
            </a:r>
            <a:endParaRPr lang="tr-TR" sz="2800" b="1" dirty="0">
              <a:latin typeface="Calibri" panose="020F0502020204030204" pitchFamily="34" charset="0"/>
              <a:cs typeface="Calibri" panose="020F0502020204030204" pitchFamily="34" charset="0"/>
            </a:endParaRPr>
          </a:p>
        </p:txBody>
      </p:sp>
      <p:sp>
        <p:nvSpPr>
          <p:cNvPr id="8" name="Oval 7"/>
          <p:cNvSpPr/>
          <p:nvPr/>
        </p:nvSpPr>
        <p:spPr>
          <a:xfrm>
            <a:off x="7959962" y="2657944"/>
            <a:ext cx="3076380" cy="4200056"/>
          </a:xfrm>
          <a:prstGeom prst="ellipse">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lnSpc>
                <a:spcPct val="120000"/>
              </a:lnSpc>
              <a:spcBef>
                <a:spcPct val="0"/>
              </a:spcBef>
              <a:spcAft>
                <a:spcPct val="0"/>
              </a:spcAft>
              <a:buSzPct val="100000"/>
              <a:tabLst>
                <a:tab pos="554038" algn="l"/>
              </a:tabLst>
            </a:pPr>
            <a:r>
              <a:rPr lang="tr-TR" sz="2800" b="1" dirty="0">
                <a:solidFill>
                  <a:prstClr val="black"/>
                </a:solidFill>
                <a:latin typeface="Calibri" panose="020F0502020204030204" pitchFamily="34" charset="0"/>
                <a:ea typeface="Verdana" pitchFamily="34" charset="0"/>
                <a:cs typeface="Calibri" panose="020F0502020204030204" pitchFamily="34" charset="0"/>
              </a:rPr>
              <a:t>Millî Eğitim Bakanlığı adına         </a:t>
            </a:r>
          </a:p>
          <a:p>
            <a:pPr marL="0" lvl="1" algn="ctr" fontAlgn="base">
              <a:lnSpc>
                <a:spcPct val="120000"/>
              </a:lnSpc>
              <a:spcBef>
                <a:spcPct val="0"/>
              </a:spcBef>
              <a:spcAft>
                <a:spcPct val="0"/>
              </a:spcAft>
              <a:buSzPct val="100000"/>
              <a:tabLst>
                <a:tab pos="554038" algn="l"/>
              </a:tabLst>
            </a:pPr>
            <a:r>
              <a:rPr lang="tr-TR" sz="2800" b="1" dirty="0">
                <a:solidFill>
                  <a:prstClr val="black"/>
                </a:solidFill>
                <a:latin typeface="Calibri"/>
                <a:ea typeface="Verdana" pitchFamily="34" charset="0"/>
                <a:cs typeface="Arial" pitchFamily="34" charset="0"/>
              </a:rPr>
              <a:t>*İl/İlçe Millî Eğitim Müdürlükleri</a:t>
            </a:r>
            <a:endParaRPr lang="tr-TR" sz="2800" dirty="0">
              <a:solidFill>
                <a:prstClr val="black"/>
              </a:solidFill>
              <a:latin typeface="Calibri"/>
              <a:ea typeface="Verdana" pitchFamily="34" charset="0"/>
              <a:cs typeface="Arial" pitchFamily="34" charset="0"/>
            </a:endParaRPr>
          </a:p>
        </p:txBody>
      </p:sp>
      <p:sp>
        <p:nvSpPr>
          <p:cNvPr id="2" name="Metin kutusu 1"/>
          <p:cNvSpPr txBox="1"/>
          <p:nvPr/>
        </p:nvSpPr>
        <p:spPr>
          <a:xfrm>
            <a:off x="5083277" y="4149213"/>
            <a:ext cx="2526890" cy="609398"/>
          </a:xfrm>
          <a:prstGeom prst="rect">
            <a:avLst/>
          </a:prstGeom>
          <a:noFill/>
        </p:spPr>
        <p:txBody>
          <a:bodyPr wrap="square" rtlCol="0">
            <a:spAutoFit/>
          </a:bodyPr>
          <a:lstStyle/>
          <a:p>
            <a:pPr marL="0" lvl="1" algn="just" fontAlgn="base">
              <a:lnSpc>
                <a:spcPct val="120000"/>
              </a:lnSpc>
              <a:spcBef>
                <a:spcPct val="0"/>
              </a:spcBef>
              <a:spcAft>
                <a:spcPct val="0"/>
              </a:spcAft>
              <a:buSzPct val="100000"/>
              <a:tabLst>
                <a:tab pos="554038" algn="l"/>
              </a:tabLst>
            </a:pPr>
            <a:r>
              <a:rPr lang="tr-TR" sz="2800" b="1" dirty="0">
                <a:solidFill>
                  <a:prstClr val="black"/>
                </a:solidFill>
                <a:latin typeface="Calibri"/>
                <a:ea typeface="Verdana" pitchFamily="34" charset="0"/>
                <a:cs typeface="Arial" pitchFamily="34" charset="0"/>
              </a:rPr>
              <a:t>SORUMLUDUR.</a:t>
            </a:r>
            <a:r>
              <a:rPr lang="tr-TR" sz="2800" dirty="0">
                <a:solidFill>
                  <a:prstClr val="black"/>
                </a:solidFill>
                <a:latin typeface="Calibri"/>
                <a:ea typeface="Verdana" pitchFamily="34" charset="0"/>
                <a:cs typeface="Arial" pitchFamily="34" charset="0"/>
              </a:rPr>
              <a:t> </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870" y="0"/>
            <a:ext cx="15843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36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Paralaks</Template>
  <TotalTime>1156</TotalTime>
  <Words>3395</Words>
  <Application>Microsoft Office PowerPoint</Application>
  <PresentationFormat>Geniş ekran</PresentationFormat>
  <Paragraphs>420</Paragraphs>
  <Slides>63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63</vt:i4>
      </vt:variant>
    </vt:vector>
  </HeadingPairs>
  <TitlesOfParts>
    <vt:vector size="69" baseType="lpstr">
      <vt:lpstr>Arial</vt:lpstr>
      <vt:lpstr>Calibri</vt:lpstr>
      <vt:lpstr>Corbel</vt:lpstr>
      <vt:lpstr>Times New Roman</vt:lpstr>
      <vt:lpstr>Wingdings</vt:lpstr>
      <vt:lpstr>Paralaks</vt:lpstr>
      <vt:lpstr>PowerPoint Sunusu</vt:lpstr>
      <vt:lpstr>PowerPoint Sunusu</vt:lpstr>
      <vt:lpstr>Sunum İçeriği</vt:lpstr>
      <vt:lpstr>PowerPoint Sunusu</vt:lpstr>
      <vt:lpstr>PowerPoint Sunusu</vt:lpstr>
      <vt:lpstr>Programın Tanıtımı ve Kapsamı </vt:lpstr>
      <vt:lpstr> Programın temel bileşenleri 6 başlıktan oluşmaktadır. Her bir bileşen kapsamında formlar oluşturulmuştur. Formlarda yer alan tüm maddelerin okullar tarafından mutlaka yerine getirilmesi beklenmektedir. </vt:lpstr>
      <vt:lpstr>PowerPoint Sunusu</vt:lpstr>
      <vt:lpstr>PowerPoint Sunusu</vt:lpstr>
      <vt:lpstr>PowerPoint Sunusu</vt:lpstr>
      <vt:lpstr>PowerPoint Sunusu</vt:lpstr>
      <vt:lpstr>il Milli Eğitim Müdürlüğü Tarafından Yapılan  Çalışmalar </vt:lpstr>
      <vt:lpstr>Okul Sağlığı Hizmetleri  İşbirliği Protokolü  Uygulama Kılavuzu doğrultusunda  *İlçe Okul Sağlığı Kurulu oluşturulmuş ve çalışmalarına başlamıştır.     </vt:lpstr>
      <vt:lpstr>PowerPoint Sunusu</vt:lpstr>
      <vt:lpstr>PowerPoint Sunusu</vt:lpstr>
      <vt:lpstr>PowerPoint Sunusu</vt:lpstr>
      <vt:lpstr>PowerPoint Sunusu</vt:lpstr>
      <vt:lpstr>     *İlçe  Millî  Eğitim  Müdürlüğü   bölgesinde   bulunan  okullarda oluşturulan okul sağlığı yönetim ekiplerine  « Okulda Sağlığın Korunması ve Geliştirilmesi Programını» tanıtmak amacı ile toplantılar planlayacaktır. ** Yapılacak tanıtımda,  -Programın amaç, hedef ve beklentileri açıklanacak  ve okulların yapması gereken hazırlıklar hakkında bilgi verilecektir.          </vt:lpstr>
      <vt:lpstr>PowerPoint Sunusu</vt:lpstr>
      <vt:lpstr>PowerPoint Sunusu</vt:lpstr>
      <vt:lpstr>PowerPoint Sunusu</vt:lpstr>
      <vt:lpstr>PowerPoint Sunusu</vt:lpstr>
      <vt:lpstr> ÖNEMLİ</vt:lpstr>
      <vt:lpstr>EK – 2a: OKUL SAĞLIĞI YÖNETİM EKİBİ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FORM-3: PROGRAM BİLEŞENLERİ DEĞERLENDİRME FORMU </vt:lpstr>
      <vt:lpstr>3a. Sağlık Hizmetleri</vt:lpstr>
      <vt:lpstr> </vt:lpstr>
      <vt:lpstr>3c. Sağlıklı Beslenme</vt:lpstr>
      <vt:lpstr>PowerPoint Sunusu</vt:lpstr>
      <vt:lpstr>PowerPoint Sunusu</vt:lpstr>
      <vt:lpstr>PowerPoint Sunusu</vt:lpstr>
      <vt:lpstr>EK - 1: ÇOCUK VE ERGEN İZLEMLERİ ÖZET TABLO</vt:lpstr>
      <vt:lpstr>FORM-1: ÖĞRENCİ MUAYENE/İZLEM BİLDİRİM FORMU (EK-3)</vt:lpstr>
      <vt:lpstr>ÇOCUK VE ERGEN İZLEM ZAMANLARI VE ARALIKLARI</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Uzun</dc:creator>
  <cp:lastModifiedBy>11430</cp:lastModifiedBy>
  <cp:revision>335</cp:revision>
  <dcterms:created xsi:type="dcterms:W3CDTF">2018-12-14T11:34:09Z</dcterms:created>
  <dcterms:modified xsi:type="dcterms:W3CDTF">2022-10-24T05:41:58Z</dcterms:modified>
</cp:coreProperties>
</file>